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Aileron Bold" charset="1" panose="00000800000000000000"/>
      <p:regular r:id="rId18"/>
    </p:embeddedFont>
    <p:embeddedFont>
      <p:font typeface="Aileron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jpeg" Type="http://schemas.openxmlformats.org/officeDocument/2006/relationships/image"/><Relationship Id="rId5" Target="../media/image10.jpeg" Type="http://schemas.openxmlformats.org/officeDocument/2006/relationships/image"/><Relationship Id="rId6" Target="../media/image11.jpeg" Type="http://schemas.openxmlformats.org/officeDocument/2006/relationships/image"/><Relationship Id="rId7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2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491246"/>
            <a:ext cx="4374704" cy="767054"/>
            <a:chOff x="0" y="0"/>
            <a:chExt cx="1306439" cy="2290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6439" cy="229069"/>
            </a:xfrm>
            <a:custGeom>
              <a:avLst/>
              <a:gdLst/>
              <a:ahLst/>
              <a:cxnLst/>
              <a:rect r="r" b="b" t="t" l="l"/>
              <a:pathLst>
                <a:path h="229069" w="1306439">
                  <a:moveTo>
                    <a:pt x="90255" y="0"/>
                  </a:moveTo>
                  <a:lnTo>
                    <a:pt x="1216184" y="0"/>
                  </a:lnTo>
                  <a:cubicBezTo>
                    <a:pt x="1266030" y="0"/>
                    <a:pt x="1306439" y="40408"/>
                    <a:pt x="1306439" y="90255"/>
                  </a:cubicBezTo>
                  <a:lnTo>
                    <a:pt x="1306439" y="138814"/>
                  </a:lnTo>
                  <a:cubicBezTo>
                    <a:pt x="1306439" y="188660"/>
                    <a:pt x="1266030" y="229069"/>
                    <a:pt x="1216184" y="229069"/>
                  </a:cubicBezTo>
                  <a:lnTo>
                    <a:pt x="90255" y="229069"/>
                  </a:lnTo>
                  <a:cubicBezTo>
                    <a:pt x="40408" y="229069"/>
                    <a:pt x="0" y="188660"/>
                    <a:pt x="0" y="138814"/>
                  </a:cubicBezTo>
                  <a:lnTo>
                    <a:pt x="0" y="90255"/>
                  </a:lnTo>
                  <a:cubicBezTo>
                    <a:pt x="0" y="40408"/>
                    <a:pt x="40408" y="0"/>
                    <a:pt x="902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6439" cy="26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14687" y="1141892"/>
            <a:ext cx="544613" cy="544613"/>
          </a:xfrm>
          <a:custGeom>
            <a:avLst/>
            <a:gdLst/>
            <a:ahLst/>
            <a:cxnLst/>
            <a:rect r="r" b="b" t="t" l="l"/>
            <a:pathLst>
              <a:path h="544613" w="544613">
                <a:moveTo>
                  <a:pt x="0" y="0"/>
                </a:moveTo>
                <a:lnTo>
                  <a:pt x="544613" y="0"/>
                </a:lnTo>
                <a:lnTo>
                  <a:pt x="544613" y="544612"/>
                </a:lnTo>
                <a:lnTo>
                  <a:pt x="0" y="544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144000" y="3270824"/>
            <a:ext cx="8115300" cy="4680960"/>
            <a:chOff x="0" y="0"/>
            <a:chExt cx="1257272" cy="7252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7272" cy="725203"/>
            </a:xfrm>
            <a:custGeom>
              <a:avLst/>
              <a:gdLst/>
              <a:ahLst/>
              <a:cxnLst/>
              <a:rect r="r" b="b" t="t" l="l"/>
              <a:pathLst>
                <a:path h="725203" w="1257272">
                  <a:moveTo>
                    <a:pt x="0" y="0"/>
                  </a:moveTo>
                  <a:lnTo>
                    <a:pt x="1257272" y="0"/>
                  </a:lnTo>
                  <a:lnTo>
                    <a:pt x="1257272" y="725203"/>
                  </a:lnTo>
                  <a:lnTo>
                    <a:pt x="0" y="725203"/>
                  </a:lnTo>
                  <a:close/>
                </a:path>
              </a:pathLst>
            </a:custGeom>
            <a:blipFill>
              <a:blip r:embed="rId6"/>
              <a:stretch>
                <a:fillRect l="-1158" t="0" r="-1158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41313" y="3740061"/>
            <a:ext cx="8516962" cy="3599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03"/>
              </a:lnSpc>
            </a:pPr>
            <a:r>
              <a:rPr lang="en-US" b="true" sz="7934" spc="-50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The Impact of Geopolitical Tensions on </a:t>
            </a:r>
            <a:r>
              <a:rPr lang="en-US" b="true" sz="7934" spc="-507">
                <a:solidFill>
                  <a:srgbClr val="2FBF28"/>
                </a:solidFill>
                <a:latin typeface="Aileron Bold"/>
                <a:ea typeface="Aileron Bold"/>
                <a:cs typeface="Aileron Bold"/>
                <a:sym typeface="Aileron Bold"/>
              </a:rPr>
              <a:t>Global Trade and Sourcing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01650" y="8351467"/>
            <a:ext cx="4057650" cy="906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26"/>
              </a:lnSpc>
            </a:pPr>
            <a:r>
              <a:rPr lang="en-US" sz="301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Presented</a:t>
            </a:r>
          </a:p>
          <a:p>
            <a:pPr algn="r">
              <a:lnSpc>
                <a:spcPts val="3526"/>
              </a:lnSpc>
            </a:pPr>
            <a:r>
              <a:rPr lang="en-US" b="true" sz="301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by </a:t>
            </a:r>
            <a:r>
              <a:rPr lang="en-US" b="true" sz="3013">
                <a:solidFill>
                  <a:srgbClr val="E61A1A"/>
                </a:solidFill>
                <a:latin typeface="Aileron Bold"/>
                <a:ea typeface="Aileron Bold"/>
                <a:cs typeface="Aileron Bold"/>
                <a:sym typeface="Aileron Bold"/>
              </a:rPr>
              <a:t>Dragon Sourcing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28322" y="740776"/>
            <a:ext cx="8847745" cy="3072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How Geopolitics Is Reshaping Global Trade in 2025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449347" y="2211796"/>
            <a:ext cx="6809953" cy="66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b="true" sz="2285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Trade routes, sourcing hubs, and supplier relationships are under pressure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49347" y="3049982"/>
            <a:ext cx="7300140" cy="1357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Businesses face increased volatility due to geopolitical friction.</a:t>
            </a: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Global procurement must become more agile and diversified.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449347" y="1028700"/>
            <a:ext cx="3150431" cy="552391"/>
            <a:chOff x="0" y="0"/>
            <a:chExt cx="1306439" cy="2290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6439" cy="229069"/>
            </a:xfrm>
            <a:custGeom>
              <a:avLst/>
              <a:gdLst/>
              <a:ahLst/>
              <a:cxnLst/>
              <a:rect r="r" b="b" t="t" l="l"/>
              <a:pathLst>
                <a:path h="229069" w="1306439">
                  <a:moveTo>
                    <a:pt x="114534" y="0"/>
                  </a:moveTo>
                  <a:lnTo>
                    <a:pt x="1191904" y="0"/>
                  </a:lnTo>
                  <a:cubicBezTo>
                    <a:pt x="1255160" y="0"/>
                    <a:pt x="1306439" y="51279"/>
                    <a:pt x="1306439" y="114534"/>
                  </a:cubicBezTo>
                  <a:lnTo>
                    <a:pt x="1306439" y="114534"/>
                  </a:lnTo>
                  <a:cubicBezTo>
                    <a:pt x="1306439" y="144911"/>
                    <a:pt x="1294372" y="174043"/>
                    <a:pt x="1272892" y="195523"/>
                  </a:cubicBezTo>
                  <a:cubicBezTo>
                    <a:pt x="1251413" y="217002"/>
                    <a:pt x="1222281" y="229069"/>
                    <a:pt x="1191904" y="229069"/>
                  </a:cubicBezTo>
                  <a:lnTo>
                    <a:pt x="114534" y="229069"/>
                  </a:lnTo>
                  <a:cubicBezTo>
                    <a:pt x="84158" y="229069"/>
                    <a:pt x="55026" y="217002"/>
                    <a:pt x="33546" y="195523"/>
                  </a:cubicBezTo>
                  <a:cubicBezTo>
                    <a:pt x="12067" y="174043"/>
                    <a:pt x="0" y="144911"/>
                    <a:pt x="0" y="114534"/>
                  </a:cubicBezTo>
                  <a:lnTo>
                    <a:pt x="0" y="114534"/>
                  </a:lnTo>
                  <a:cubicBezTo>
                    <a:pt x="0" y="84158"/>
                    <a:pt x="12067" y="55026"/>
                    <a:pt x="33546" y="33546"/>
                  </a:cubicBezTo>
                  <a:cubicBezTo>
                    <a:pt x="55026" y="12067"/>
                    <a:pt x="84158" y="0"/>
                    <a:pt x="1145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06439" cy="26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815729" y="1175345"/>
            <a:ext cx="2417665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Introduction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28700" y="4980571"/>
            <a:ext cx="16230600" cy="4277729"/>
            <a:chOff x="0" y="0"/>
            <a:chExt cx="2514545" cy="6627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14545" cy="662732"/>
            </a:xfrm>
            <a:custGeom>
              <a:avLst/>
              <a:gdLst/>
              <a:ahLst/>
              <a:cxnLst/>
              <a:rect r="r" b="b" t="t" l="l"/>
              <a:pathLst>
                <a:path h="662732" w="2514545">
                  <a:moveTo>
                    <a:pt x="0" y="0"/>
                  </a:moveTo>
                  <a:lnTo>
                    <a:pt x="2514545" y="0"/>
                  </a:lnTo>
                  <a:lnTo>
                    <a:pt x="2514545" y="662732"/>
                  </a:lnTo>
                  <a:lnTo>
                    <a:pt x="0" y="662732"/>
                  </a:lnTo>
                  <a:close/>
                </a:path>
              </a:pathLst>
            </a:custGeom>
            <a:blipFill>
              <a:blip r:embed="rId4"/>
              <a:stretch>
                <a:fillRect l="0" t="-76513" r="0" b="-76513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217463" y="94327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742338" y="7076967"/>
            <a:ext cx="8516962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From Tariffs to Tech Restrictions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369403"/>
            <a:ext cx="7020088" cy="237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Ongoing tariffs and counter-tariffs across sectors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Technology decoupling: chip bans, cybersecurity concerns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Impact on electronics, manufacturing, and supply chain costs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5183215" cy="572925"/>
            <a:chOff x="0" y="0"/>
            <a:chExt cx="2149405" cy="2375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49405" cy="237584"/>
            </a:xfrm>
            <a:custGeom>
              <a:avLst/>
              <a:gdLst/>
              <a:ahLst/>
              <a:cxnLst/>
              <a:rect r="r" b="b" t="t" l="l"/>
              <a:pathLst>
                <a:path h="237584" w="2149405">
                  <a:moveTo>
                    <a:pt x="76176" y="0"/>
                  </a:moveTo>
                  <a:lnTo>
                    <a:pt x="2073229" y="0"/>
                  </a:lnTo>
                  <a:cubicBezTo>
                    <a:pt x="2115300" y="0"/>
                    <a:pt x="2149405" y="34105"/>
                    <a:pt x="2149405" y="76176"/>
                  </a:cubicBezTo>
                  <a:lnTo>
                    <a:pt x="2149405" y="161407"/>
                  </a:lnTo>
                  <a:cubicBezTo>
                    <a:pt x="2149405" y="181611"/>
                    <a:pt x="2141380" y="200986"/>
                    <a:pt x="2127094" y="215272"/>
                  </a:cubicBezTo>
                  <a:cubicBezTo>
                    <a:pt x="2112808" y="229558"/>
                    <a:pt x="2093432" y="237584"/>
                    <a:pt x="2073229" y="237584"/>
                  </a:cubicBezTo>
                  <a:lnTo>
                    <a:pt x="76176" y="237584"/>
                  </a:lnTo>
                  <a:cubicBezTo>
                    <a:pt x="34105" y="237584"/>
                    <a:pt x="0" y="203478"/>
                    <a:pt x="0" y="161407"/>
                  </a:cubicBezTo>
                  <a:lnTo>
                    <a:pt x="0" y="76176"/>
                  </a:lnTo>
                  <a:cubicBezTo>
                    <a:pt x="0" y="34105"/>
                    <a:pt x="34105" y="0"/>
                    <a:pt x="7617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149405" cy="275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95083" y="1175345"/>
            <a:ext cx="4635248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The U.S.–China Trade War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2020177"/>
            <a:ext cx="16230600" cy="3810256"/>
            <a:chOff x="0" y="0"/>
            <a:chExt cx="2514545" cy="5903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14545" cy="590308"/>
            </a:xfrm>
            <a:custGeom>
              <a:avLst/>
              <a:gdLst/>
              <a:ahLst/>
              <a:cxnLst/>
              <a:rect r="r" b="b" t="t" l="l"/>
              <a:pathLst>
                <a:path h="590308" w="2514545">
                  <a:moveTo>
                    <a:pt x="0" y="0"/>
                  </a:moveTo>
                  <a:lnTo>
                    <a:pt x="2514545" y="0"/>
                  </a:lnTo>
                  <a:lnTo>
                    <a:pt x="2514545" y="590308"/>
                  </a:lnTo>
                  <a:lnTo>
                    <a:pt x="0" y="590308"/>
                  </a:lnTo>
                  <a:close/>
                </a:path>
              </a:pathLst>
            </a:custGeom>
            <a:blipFill>
              <a:blip r:embed="rId4"/>
              <a:stretch>
                <a:fillRect l="0" t="-91901" r="0" b="-91901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86554" y="1949626"/>
            <a:ext cx="17314892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Shifting the Manufacturing Landscape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989055"/>
            <a:ext cx="5144822" cy="3434029"/>
            <a:chOff x="0" y="0"/>
            <a:chExt cx="812800" cy="5425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542522"/>
            </a:xfrm>
            <a:custGeom>
              <a:avLst/>
              <a:gdLst/>
              <a:ahLst/>
              <a:cxnLst/>
              <a:rect r="r" b="b" t="t" l="l"/>
              <a:pathLst>
                <a:path h="542522" w="812800">
                  <a:moveTo>
                    <a:pt x="34610" y="0"/>
                  </a:moveTo>
                  <a:lnTo>
                    <a:pt x="778190" y="0"/>
                  </a:lnTo>
                  <a:cubicBezTo>
                    <a:pt x="797304" y="0"/>
                    <a:pt x="812800" y="15496"/>
                    <a:pt x="812800" y="34610"/>
                  </a:cubicBezTo>
                  <a:lnTo>
                    <a:pt x="812800" y="507912"/>
                  </a:lnTo>
                  <a:cubicBezTo>
                    <a:pt x="812800" y="527026"/>
                    <a:pt x="797304" y="542522"/>
                    <a:pt x="778190" y="542522"/>
                  </a:cubicBezTo>
                  <a:lnTo>
                    <a:pt x="34610" y="542522"/>
                  </a:lnTo>
                  <a:cubicBezTo>
                    <a:pt x="15496" y="542522"/>
                    <a:pt x="0" y="527026"/>
                    <a:pt x="0" y="507912"/>
                  </a:cubicBezTo>
                  <a:lnTo>
                    <a:pt x="0" y="34610"/>
                  </a:lnTo>
                  <a:cubicBezTo>
                    <a:pt x="0" y="15496"/>
                    <a:pt x="15496" y="0"/>
                    <a:pt x="3461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" r="0" b="-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37572" y="3989055"/>
            <a:ext cx="5144822" cy="3434029"/>
            <a:chOff x="0" y="0"/>
            <a:chExt cx="812800" cy="5425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542522"/>
            </a:xfrm>
            <a:custGeom>
              <a:avLst/>
              <a:gdLst/>
              <a:ahLst/>
              <a:cxnLst/>
              <a:rect r="r" b="b" t="t" l="l"/>
              <a:pathLst>
                <a:path h="542522" w="812800">
                  <a:moveTo>
                    <a:pt x="34610" y="0"/>
                  </a:moveTo>
                  <a:lnTo>
                    <a:pt x="778190" y="0"/>
                  </a:lnTo>
                  <a:cubicBezTo>
                    <a:pt x="797304" y="0"/>
                    <a:pt x="812800" y="15496"/>
                    <a:pt x="812800" y="34610"/>
                  </a:cubicBezTo>
                  <a:lnTo>
                    <a:pt x="812800" y="507912"/>
                  </a:lnTo>
                  <a:cubicBezTo>
                    <a:pt x="812800" y="527026"/>
                    <a:pt x="797304" y="542522"/>
                    <a:pt x="778190" y="542522"/>
                  </a:cubicBezTo>
                  <a:lnTo>
                    <a:pt x="34610" y="542522"/>
                  </a:lnTo>
                  <a:cubicBezTo>
                    <a:pt x="15496" y="542522"/>
                    <a:pt x="0" y="527026"/>
                    <a:pt x="0" y="507912"/>
                  </a:cubicBezTo>
                  <a:lnTo>
                    <a:pt x="0" y="34610"/>
                  </a:lnTo>
                  <a:cubicBezTo>
                    <a:pt x="0" y="15496"/>
                    <a:pt x="15496" y="0"/>
                    <a:pt x="34610" y="0"/>
                  </a:cubicBezTo>
                  <a:close/>
                </a:path>
              </a:pathLst>
            </a:custGeom>
            <a:blipFill>
              <a:blip r:embed="rId5"/>
              <a:stretch>
                <a:fillRect l="-91" t="0" r="-91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71521" y="3989055"/>
            <a:ext cx="5144822" cy="3434029"/>
            <a:chOff x="0" y="0"/>
            <a:chExt cx="812800" cy="5425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542522"/>
            </a:xfrm>
            <a:custGeom>
              <a:avLst/>
              <a:gdLst/>
              <a:ahLst/>
              <a:cxnLst/>
              <a:rect r="r" b="b" t="t" l="l"/>
              <a:pathLst>
                <a:path h="542522" w="812800">
                  <a:moveTo>
                    <a:pt x="34610" y="0"/>
                  </a:moveTo>
                  <a:lnTo>
                    <a:pt x="778190" y="0"/>
                  </a:lnTo>
                  <a:cubicBezTo>
                    <a:pt x="797304" y="0"/>
                    <a:pt x="812800" y="15496"/>
                    <a:pt x="812800" y="34610"/>
                  </a:cubicBezTo>
                  <a:lnTo>
                    <a:pt x="812800" y="507912"/>
                  </a:lnTo>
                  <a:cubicBezTo>
                    <a:pt x="812800" y="527026"/>
                    <a:pt x="797304" y="542522"/>
                    <a:pt x="778190" y="542522"/>
                  </a:cubicBezTo>
                  <a:lnTo>
                    <a:pt x="34610" y="542522"/>
                  </a:lnTo>
                  <a:cubicBezTo>
                    <a:pt x="15496" y="542522"/>
                    <a:pt x="0" y="527026"/>
                    <a:pt x="0" y="507912"/>
                  </a:cubicBezTo>
                  <a:lnTo>
                    <a:pt x="0" y="34610"/>
                  </a:lnTo>
                  <a:cubicBezTo>
                    <a:pt x="0" y="15496"/>
                    <a:pt x="15496" y="0"/>
                    <a:pt x="34610" y="0"/>
                  </a:cubicBezTo>
                  <a:close/>
                </a:path>
              </a:pathLst>
            </a:custGeom>
            <a:blipFill>
              <a:blip r:embed="rId6"/>
              <a:stretch>
                <a:fillRect l="-375" t="0" r="-375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7776096"/>
            <a:ext cx="4125709" cy="662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b="true" sz="22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Growing trend to diversify away from China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37572" y="7776096"/>
            <a:ext cx="4073795" cy="989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b="true" sz="22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Rise of Vietnam, Thailand, Mexico, and India as alternatives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071521" y="7776096"/>
            <a:ext cx="3186656" cy="989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b="true" sz="22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Reduces geopolitical risk and improves resilience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7508117" y="1028700"/>
            <a:ext cx="4371873" cy="492301"/>
            <a:chOff x="0" y="0"/>
            <a:chExt cx="1812953" cy="204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12953" cy="204150"/>
            </a:xfrm>
            <a:custGeom>
              <a:avLst/>
              <a:gdLst/>
              <a:ahLst/>
              <a:cxnLst/>
              <a:rect r="r" b="b" t="t" l="l"/>
              <a:pathLst>
                <a:path h="204150" w="1812953">
                  <a:moveTo>
                    <a:pt x="90313" y="0"/>
                  </a:moveTo>
                  <a:lnTo>
                    <a:pt x="1722640" y="0"/>
                  </a:lnTo>
                  <a:cubicBezTo>
                    <a:pt x="1772519" y="0"/>
                    <a:pt x="1812953" y="40435"/>
                    <a:pt x="1812953" y="90313"/>
                  </a:cubicBezTo>
                  <a:lnTo>
                    <a:pt x="1812953" y="113837"/>
                  </a:lnTo>
                  <a:cubicBezTo>
                    <a:pt x="1812953" y="163715"/>
                    <a:pt x="1772519" y="204150"/>
                    <a:pt x="1722640" y="204150"/>
                  </a:cubicBezTo>
                  <a:lnTo>
                    <a:pt x="90313" y="204150"/>
                  </a:lnTo>
                  <a:cubicBezTo>
                    <a:pt x="40435" y="204150"/>
                    <a:pt x="0" y="163715"/>
                    <a:pt x="0" y="113837"/>
                  </a:cubicBezTo>
                  <a:lnTo>
                    <a:pt x="0" y="90313"/>
                  </a:lnTo>
                  <a:cubicBezTo>
                    <a:pt x="0" y="40435"/>
                    <a:pt x="40435" y="0"/>
                    <a:pt x="90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12953" cy="242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88984" y="1175345"/>
            <a:ext cx="3762488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China+1 Strategy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80659" y="2952691"/>
            <a:ext cx="14178641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India as a Manufacturing Powerhouse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773923"/>
            <a:ext cx="6506658" cy="338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Government push: Make in India, PLI schemes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05540" y="7773923"/>
            <a:ext cx="6148814" cy="1357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Skilled labor force and improving infrastructure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Increasing interest from global brands and procurement leaders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5963475" cy="552391"/>
            <a:chOff x="0" y="0"/>
            <a:chExt cx="2472968" cy="2290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72968" cy="229069"/>
            </a:xfrm>
            <a:custGeom>
              <a:avLst/>
              <a:gdLst/>
              <a:ahLst/>
              <a:cxnLst/>
              <a:rect r="r" b="b" t="t" l="l"/>
              <a:pathLst>
                <a:path h="229069" w="2472968">
                  <a:moveTo>
                    <a:pt x="66209" y="0"/>
                  </a:moveTo>
                  <a:lnTo>
                    <a:pt x="2406759" y="0"/>
                  </a:lnTo>
                  <a:cubicBezTo>
                    <a:pt x="2443325" y="0"/>
                    <a:pt x="2472968" y="29643"/>
                    <a:pt x="2472968" y="66209"/>
                  </a:cubicBezTo>
                  <a:lnTo>
                    <a:pt x="2472968" y="162859"/>
                  </a:lnTo>
                  <a:cubicBezTo>
                    <a:pt x="2472968" y="199426"/>
                    <a:pt x="2443325" y="229069"/>
                    <a:pt x="2406759" y="229069"/>
                  </a:cubicBezTo>
                  <a:lnTo>
                    <a:pt x="66209" y="229069"/>
                  </a:lnTo>
                  <a:cubicBezTo>
                    <a:pt x="29643" y="229069"/>
                    <a:pt x="0" y="199426"/>
                    <a:pt x="0" y="162859"/>
                  </a:cubicBezTo>
                  <a:lnTo>
                    <a:pt x="0" y="66209"/>
                  </a:lnTo>
                  <a:cubicBezTo>
                    <a:pt x="0" y="29643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72968" cy="26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95083" y="1175345"/>
            <a:ext cx="5086978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India’s Rise in Global Sourcing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308246" y="6925735"/>
            <a:ext cx="4363357" cy="2332565"/>
            <a:chOff x="0" y="0"/>
            <a:chExt cx="1351996" cy="72275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51996" cy="722751"/>
            </a:xfrm>
            <a:custGeom>
              <a:avLst/>
              <a:gdLst/>
              <a:ahLst/>
              <a:cxnLst/>
              <a:rect r="r" b="b" t="t" l="l"/>
              <a:pathLst>
                <a:path h="722751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722751"/>
                  </a:lnTo>
                  <a:lnTo>
                    <a:pt x="0" y="722751"/>
                  </a:lnTo>
                  <a:close/>
                </a:path>
              </a:pathLst>
            </a:custGeom>
            <a:blipFill>
              <a:blip r:embed="rId4"/>
              <a:stretch>
                <a:fillRect l="0" t="-12315" r="0" b="-12315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865446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073058"/>
            <a:ext cx="14178641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Tightening Trade and ESG Compliance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108869" y="1028700"/>
            <a:ext cx="3847803" cy="563788"/>
            <a:chOff x="0" y="0"/>
            <a:chExt cx="1595629" cy="2337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95629" cy="233795"/>
            </a:xfrm>
            <a:custGeom>
              <a:avLst/>
              <a:gdLst/>
              <a:ahLst/>
              <a:cxnLst/>
              <a:rect r="r" b="b" t="t" l="l"/>
              <a:pathLst>
                <a:path h="233795" w="1595629">
                  <a:moveTo>
                    <a:pt x="102614" y="0"/>
                  </a:moveTo>
                  <a:lnTo>
                    <a:pt x="1493015" y="0"/>
                  </a:lnTo>
                  <a:cubicBezTo>
                    <a:pt x="1549687" y="0"/>
                    <a:pt x="1595629" y="45942"/>
                    <a:pt x="1595629" y="102614"/>
                  </a:cubicBezTo>
                  <a:lnTo>
                    <a:pt x="1595629" y="131181"/>
                  </a:lnTo>
                  <a:cubicBezTo>
                    <a:pt x="1595629" y="187853"/>
                    <a:pt x="1549687" y="233795"/>
                    <a:pt x="1493015" y="233795"/>
                  </a:cubicBezTo>
                  <a:lnTo>
                    <a:pt x="102614" y="233795"/>
                  </a:lnTo>
                  <a:cubicBezTo>
                    <a:pt x="45942" y="233795"/>
                    <a:pt x="0" y="187853"/>
                    <a:pt x="0" y="131181"/>
                  </a:cubicBezTo>
                  <a:lnTo>
                    <a:pt x="0" y="102614"/>
                  </a:lnTo>
                  <a:cubicBezTo>
                    <a:pt x="0" y="45942"/>
                    <a:pt x="45942" y="0"/>
                    <a:pt x="10261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95629" cy="271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566198" y="4899370"/>
            <a:ext cx="5487357" cy="2841219"/>
            <a:chOff x="0" y="0"/>
            <a:chExt cx="1700270" cy="88035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0270" cy="880358"/>
            </a:xfrm>
            <a:custGeom>
              <a:avLst/>
              <a:gdLst/>
              <a:ahLst/>
              <a:cxnLst/>
              <a:rect r="r" b="b" t="t" l="l"/>
              <a:pathLst>
                <a:path h="880358" w="1700270">
                  <a:moveTo>
                    <a:pt x="0" y="0"/>
                  </a:moveTo>
                  <a:lnTo>
                    <a:pt x="1700270" y="0"/>
                  </a:lnTo>
                  <a:lnTo>
                    <a:pt x="1700270" y="880358"/>
                  </a:lnTo>
                  <a:lnTo>
                    <a:pt x="0" y="880358"/>
                  </a:lnTo>
                  <a:close/>
                </a:path>
              </a:pathLst>
            </a:custGeom>
            <a:blipFill>
              <a:blip r:embed="rId4"/>
              <a:stretch>
                <a:fillRect l="0" t="-6008" r="0" b="-600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771943" y="4899370"/>
            <a:ext cx="5487357" cy="2841219"/>
            <a:chOff x="0" y="0"/>
            <a:chExt cx="1700270" cy="8803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00270" cy="880358"/>
            </a:xfrm>
            <a:custGeom>
              <a:avLst/>
              <a:gdLst/>
              <a:ahLst/>
              <a:cxnLst/>
              <a:rect r="r" b="b" t="t" l="l"/>
              <a:pathLst>
                <a:path h="880358" w="1700270">
                  <a:moveTo>
                    <a:pt x="0" y="0"/>
                  </a:moveTo>
                  <a:lnTo>
                    <a:pt x="1700270" y="0"/>
                  </a:lnTo>
                  <a:lnTo>
                    <a:pt x="1700270" y="880358"/>
                  </a:lnTo>
                  <a:lnTo>
                    <a:pt x="0" y="880358"/>
                  </a:lnTo>
                  <a:close/>
                </a:path>
              </a:pathLst>
            </a:custGeom>
            <a:blipFill>
              <a:blip r:embed="rId5"/>
              <a:stretch>
                <a:fillRect l="0" t="-11682" r="0" b="-1168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294131" y="8258993"/>
            <a:ext cx="5683154" cy="9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Carbon border adjustment mechanism (CBAM)</a:t>
            </a:r>
          </a:p>
          <a:p>
            <a:pPr algn="r">
              <a:lnSpc>
                <a:spcPts val="2673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1552850" y="8258993"/>
            <a:ext cx="5706450" cy="1332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Supply chain due diligence directives</a:t>
            </a:r>
          </a:p>
          <a:p>
            <a:pPr algn="r">
              <a:lnSpc>
                <a:spcPts val="2673"/>
              </a:lnSpc>
            </a:pPr>
          </a:p>
          <a:p>
            <a:pPr algn="r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ESG and sustainability regulations impacting supplier qualification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937419" y="1175345"/>
            <a:ext cx="4019253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EU Trade Regulations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926046"/>
            <a:ext cx="6452125" cy="3072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Growing Compliance Burden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44000" y="7706898"/>
            <a:ext cx="7964172" cy="332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Impact of Russia-Ukraine conflict and Middle East unrest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8592368"/>
            <a:ext cx="8359947" cy="1332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Frequent changes in sanctioned entities and embargo zones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Increased documentation and supplier vetting required</a:t>
            </a:r>
          </a:p>
          <a:p>
            <a:pPr algn="l">
              <a:lnSpc>
                <a:spcPts val="2673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1019175"/>
            <a:ext cx="5676011" cy="655057"/>
            <a:chOff x="0" y="0"/>
            <a:chExt cx="2353761" cy="2716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53761" cy="271643"/>
            </a:xfrm>
            <a:custGeom>
              <a:avLst/>
              <a:gdLst/>
              <a:ahLst/>
              <a:cxnLst/>
              <a:rect r="r" b="b" t="t" l="l"/>
              <a:pathLst>
                <a:path h="271643" w="2353761">
                  <a:moveTo>
                    <a:pt x="69563" y="0"/>
                  </a:moveTo>
                  <a:lnTo>
                    <a:pt x="2284198" y="0"/>
                  </a:lnTo>
                  <a:cubicBezTo>
                    <a:pt x="2322617" y="0"/>
                    <a:pt x="2353761" y="31144"/>
                    <a:pt x="2353761" y="69563"/>
                  </a:cubicBezTo>
                  <a:lnTo>
                    <a:pt x="2353761" y="202080"/>
                  </a:lnTo>
                  <a:cubicBezTo>
                    <a:pt x="2353761" y="220530"/>
                    <a:pt x="2346432" y="238223"/>
                    <a:pt x="2333387" y="251269"/>
                  </a:cubicBezTo>
                  <a:cubicBezTo>
                    <a:pt x="2320341" y="264314"/>
                    <a:pt x="2302648" y="271643"/>
                    <a:pt x="2284198" y="271643"/>
                  </a:cubicBezTo>
                  <a:lnTo>
                    <a:pt x="69563" y="271643"/>
                  </a:lnTo>
                  <a:cubicBezTo>
                    <a:pt x="51113" y="271643"/>
                    <a:pt x="33420" y="264314"/>
                    <a:pt x="20374" y="251269"/>
                  </a:cubicBezTo>
                  <a:cubicBezTo>
                    <a:pt x="7329" y="238223"/>
                    <a:pt x="0" y="220530"/>
                    <a:pt x="0" y="202080"/>
                  </a:cubicBezTo>
                  <a:lnTo>
                    <a:pt x="0" y="69563"/>
                  </a:lnTo>
                  <a:cubicBezTo>
                    <a:pt x="0" y="51113"/>
                    <a:pt x="7329" y="33420"/>
                    <a:pt x="20374" y="20374"/>
                  </a:cubicBezTo>
                  <a:cubicBezTo>
                    <a:pt x="33420" y="7329"/>
                    <a:pt x="51113" y="0"/>
                    <a:pt x="695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53761" cy="309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95083" y="1175345"/>
            <a:ext cx="5066445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Sanctions and Export Controls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144000" y="1108670"/>
            <a:ext cx="8115300" cy="5808134"/>
            <a:chOff x="0" y="0"/>
            <a:chExt cx="1351996" cy="9676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51996" cy="967626"/>
            </a:xfrm>
            <a:custGeom>
              <a:avLst/>
              <a:gdLst/>
              <a:ahLst/>
              <a:cxnLst/>
              <a:rect r="r" b="b" t="t" l="l"/>
              <a:pathLst>
                <a:path h="967626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967626"/>
                  </a:lnTo>
                  <a:lnTo>
                    <a:pt x="0" y="967626"/>
                  </a:lnTo>
                  <a:close/>
                </a:path>
              </a:pathLst>
            </a:custGeom>
            <a:blipFill>
              <a:blip r:embed="rId4"/>
              <a:stretch>
                <a:fillRect l="-3610" t="0" r="-361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086812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515669"/>
            <a:ext cx="11542599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Securing Digital and Critical Resources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716701" y="6486451"/>
            <a:ext cx="11542599" cy="1708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National control over chip manufacturing and rare earths</a:t>
            </a:r>
          </a:p>
          <a:p>
            <a:pPr algn="r">
              <a:lnSpc>
                <a:spcPts val="2640"/>
              </a:lnSpc>
            </a:pPr>
          </a:p>
          <a:p>
            <a:pPr algn="r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Stricter data localization laws</a:t>
            </a:r>
          </a:p>
          <a:p>
            <a:pPr algn="r">
              <a:lnSpc>
                <a:spcPts val="2640"/>
              </a:lnSpc>
            </a:pPr>
          </a:p>
          <a:p>
            <a:pPr algn="r" marL="0" indent="0" lvl="0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Barriers to digital supply chains and cloud procurement tools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3577686" y="1028700"/>
            <a:ext cx="4179131" cy="620390"/>
            <a:chOff x="0" y="0"/>
            <a:chExt cx="1733026" cy="2572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33026" cy="257267"/>
            </a:xfrm>
            <a:custGeom>
              <a:avLst/>
              <a:gdLst/>
              <a:ahLst/>
              <a:cxnLst/>
              <a:rect r="r" b="b" t="t" l="l"/>
              <a:pathLst>
                <a:path h="257267" w="1733026">
                  <a:moveTo>
                    <a:pt x="94478" y="0"/>
                  </a:moveTo>
                  <a:lnTo>
                    <a:pt x="1638547" y="0"/>
                  </a:lnTo>
                  <a:cubicBezTo>
                    <a:pt x="1690727" y="0"/>
                    <a:pt x="1733026" y="42299"/>
                    <a:pt x="1733026" y="94478"/>
                  </a:cubicBezTo>
                  <a:lnTo>
                    <a:pt x="1733026" y="162789"/>
                  </a:lnTo>
                  <a:cubicBezTo>
                    <a:pt x="1733026" y="214968"/>
                    <a:pt x="1690727" y="257267"/>
                    <a:pt x="1638547" y="257267"/>
                  </a:cubicBezTo>
                  <a:lnTo>
                    <a:pt x="94478" y="257267"/>
                  </a:lnTo>
                  <a:cubicBezTo>
                    <a:pt x="42299" y="257267"/>
                    <a:pt x="0" y="214968"/>
                    <a:pt x="0" y="162789"/>
                  </a:cubicBezTo>
                  <a:lnTo>
                    <a:pt x="0" y="94478"/>
                  </a:lnTo>
                  <a:cubicBezTo>
                    <a:pt x="0" y="42299"/>
                    <a:pt x="42299" y="0"/>
                    <a:pt x="94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33026" cy="295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606261" y="1175345"/>
            <a:ext cx="3812748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Technology Nationalism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-1291321" y="5363202"/>
            <a:ext cx="7008022" cy="3640506"/>
            <a:chOff x="0" y="0"/>
            <a:chExt cx="1391305" cy="7227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1305" cy="722751"/>
            </a:xfrm>
            <a:custGeom>
              <a:avLst/>
              <a:gdLst/>
              <a:ahLst/>
              <a:cxnLst/>
              <a:rect r="r" b="b" t="t" l="l"/>
              <a:pathLst>
                <a:path h="722751" w="1391305">
                  <a:moveTo>
                    <a:pt x="0" y="0"/>
                  </a:moveTo>
                  <a:lnTo>
                    <a:pt x="1391305" y="0"/>
                  </a:lnTo>
                  <a:lnTo>
                    <a:pt x="1391305" y="722751"/>
                  </a:lnTo>
                  <a:lnTo>
                    <a:pt x="0" y="722751"/>
                  </a:lnTo>
                  <a:close/>
                </a:path>
              </a:pathLst>
            </a:custGeom>
            <a:blipFill>
              <a:blip r:embed="rId4"/>
              <a:stretch>
                <a:fillRect l="0" t="-13886" r="0" b="-13886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764597" y="2418639"/>
            <a:ext cx="6810027" cy="2405689"/>
            <a:chOff x="0" y="0"/>
            <a:chExt cx="1351996" cy="477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1996" cy="477602"/>
            </a:xfrm>
            <a:custGeom>
              <a:avLst/>
              <a:gdLst/>
              <a:ahLst/>
              <a:cxnLst/>
              <a:rect r="r" b="b" t="t" l="l"/>
              <a:pathLst>
                <a:path h="477602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477602"/>
                  </a:lnTo>
                  <a:lnTo>
                    <a:pt x="0" y="477602"/>
                  </a:lnTo>
                  <a:close/>
                </a:path>
              </a:pathLst>
            </a:custGeom>
            <a:blipFill>
              <a:blip r:embed="rId5"/>
              <a:stretch>
                <a:fillRect l="0" t="-56155" r="0" b="-56155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46241" y="3926046"/>
            <a:ext cx="7232712" cy="41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</a:pPr>
            <a:r>
              <a:rPr lang="en-US" b="true" sz="9103" spc="-582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Navigating a Fragmented Trade Landscape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44000" y="7706898"/>
            <a:ext cx="7964172" cy="1666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Multi-region sourcing and nearshoring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Use of digital tools for supplier risk analysis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Investing in local partnerships to reduce overexposure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1019175"/>
            <a:ext cx="5676011" cy="655057"/>
            <a:chOff x="0" y="0"/>
            <a:chExt cx="2353761" cy="2716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3761" cy="271643"/>
            </a:xfrm>
            <a:custGeom>
              <a:avLst/>
              <a:gdLst/>
              <a:ahLst/>
              <a:cxnLst/>
              <a:rect r="r" b="b" t="t" l="l"/>
              <a:pathLst>
                <a:path h="271643" w="2353761">
                  <a:moveTo>
                    <a:pt x="69563" y="0"/>
                  </a:moveTo>
                  <a:lnTo>
                    <a:pt x="2284198" y="0"/>
                  </a:lnTo>
                  <a:cubicBezTo>
                    <a:pt x="2322617" y="0"/>
                    <a:pt x="2353761" y="31144"/>
                    <a:pt x="2353761" y="69563"/>
                  </a:cubicBezTo>
                  <a:lnTo>
                    <a:pt x="2353761" y="202080"/>
                  </a:lnTo>
                  <a:cubicBezTo>
                    <a:pt x="2353761" y="220530"/>
                    <a:pt x="2346432" y="238223"/>
                    <a:pt x="2333387" y="251269"/>
                  </a:cubicBezTo>
                  <a:cubicBezTo>
                    <a:pt x="2320341" y="264314"/>
                    <a:pt x="2302648" y="271643"/>
                    <a:pt x="2284198" y="271643"/>
                  </a:cubicBezTo>
                  <a:lnTo>
                    <a:pt x="69563" y="271643"/>
                  </a:lnTo>
                  <a:cubicBezTo>
                    <a:pt x="51113" y="271643"/>
                    <a:pt x="33420" y="264314"/>
                    <a:pt x="20374" y="251269"/>
                  </a:cubicBezTo>
                  <a:cubicBezTo>
                    <a:pt x="7329" y="238223"/>
                    <a:pt x="0" y="220530"/>
                    <a:pt x="0" y="202080"/>
                  </a:cubicBezTo>
                  <a:lnTo>
                    <a:pt x="0" y="69563"/>
                  </a:lnTo>
                  <a:cubicBezTo>
                    <a:pt x="0" y="51113"/>
                    <a:pt x="7329" y="33420"/>
                    <a:pt x="20374" y="20374"/>
                  </a:cubicBezTo>
                  <a:cubicBezTo>
                    <a:pt x="33420" y="7329"/>
                    <a:pt x="51113" y="0"/>
                    <a:pt x="695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3761" cy="309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76033" y="1203920"/>
            <a:ext cx="5066445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Risk Mitigation Strategies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144000" y="1108670"/>
            <a:ext cx="8115300" cy="5808134"/>
            <a:chOff x="0" y="0"/>
            <a:chExt cx="1351996" cy="9676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1996" cy="967626"/>
            </a:xfrm>
            <a:custGeom>
              <a:avLst/>
              <a:gdLst/>
              <a:ahLst/>
              <a:cxnLst/>
              <a:rect r="r" b="b" t="t" l="l"/>
              <a:pathLst>
                <a:path h="967626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967626"/>
                  </a:lnTo>
                  <a:lnTo>
                    <a:pt x="0" y="967626"/>
                  </a:lnTo>
                  <a:close/>
                </a:path>
              </a:pathLst>
            </a:custGeom>
            <a:blipFill>
              <a:blip r:embed="rId4"/>
              <a:stretch>
                <a:fillRect l="-3610" t="0" r="-361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086812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515669"/>
            <a:ext cx="11542599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Strategic Trade-offs for Procurement Leaders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716701" y="6486451"/>
            <a:ext cx="11542599" cy="2041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Shifting from cost-centric to value-centric procurement</a:t>
            </a:r>
          </a:p>
          <a:p>
            <a:pPr algn="r">
              <a:lnSpc>
                <a:spcPts val="2640"/>
              </a:lnSpc>
            </a:pPr>
          </a:p>
          <a:p>
            <a:pPr algn="r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Importance of agility, flexibility, and supply continuity</a:t>
            </a:r>
          </a:p>
          <a:p>
            <a:pPr algn="r">
              <a:lnSpc>
                <a:spcPts val="2640"/>
              </a:lnSpc>
            </a:pPr>
          </a:p>
          <a:p>
            <a:pPr algn="r" marL="0" indent="0" lvl="0">
              <a:lnSpc>
                <a:spcPts val="2640"/>
              </a:lnSpc>
            </a:pPr>
            <a:r>
              <a:rPr lang="en-US" b="true" sz="3034" spc="-19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Building internal alignment between finance, operations, and procurement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3577686" y="1028700"/>
            <a:ext cx="4179131" cy="620390"/>
            <a:chOff x="0" y="0"/>
            <a:chExt cx="1733026" cy="2572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33026" cy="257267"/>
            </a:xfrm>
            <a:custGeom>
              <a:avLst/>
              <a:gdLst/>
              <a:ahLst/>
              <a:cxnLst/>
              <a:rect r="r" b="b" t="t" l="l"/>
              <a:pathLst>
                <a:path h="257267" w="1733026">
                  <a:moveTo>
                    <a:pt x="94478" y="0"/>
                  </a:moveTo>
                  <a:lnTo>
                    <a:pt x="1638547" y="0"/>
                  </a:lnTo>
                  <a:cubicBezTo>
                    <a:pt x="1690727" y="0"/>
                    <a:pt x="1733026" y="42299"/>
                    <a:pt x="1733026" y="94478"/>
                  </a:cubicBezTo>
                  <a:lnTo>
                    <a:pt x="1733026" y="162789"/>
                  </a:lnTo>
                  <a:cubicBezTo>
                    <a:pt x="1733026" y="214968"/>
                    <a:pt x="1690727" y="257267"/>
                    <a:pt x="1638547" y="257267"/>
                  </a:cubicBezTo>
                  <a:lnTo>
                    <a:pt x="94478" y="257267"/>
                  </a:lnTo>
                  <a:cubicBezTo>
                    <a:pt x="42299" y="257267"/>
                    <a:pt x="0" y="214968"/>
                    <a:pt x="0" y="162789"/>
                  </a:cubicBezTo>
                  <a:lnTo>
                    <a:pt x="0" y="94478"/>
                  </a:lnTo>
                  <a:cubicBezTo>
                    <a:pt x="0" y="42299"/>
                    <a:pt x="42299" y="0"/>
                    <a:pt x="94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33026" cy="295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606261" y="1175345"/>
            <a:ext cx="3812748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Resilience vs. Cost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-1291321" y="5363202"/>
            <a:ext cx="7008022" cy="3640506"/>
            <a:chOff x="0" y="0"/>
            <a:chExt cx="1391305" cy="7227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1305" cy="722751"/>
            </a:xfrm>
            <a:custGeom>
              <a:avLst/>
              <a:gdLst/>
              <a:ahLst/>
              <a:cxnLst/>
              <a:rect r="r" b="b" t="t" l="l"/>
              <a:pathLst>
                <a:path h="722751" w="1391305">
                  <a:moveTo>
                    <a:pt x="0" y="0"/>
                  </a:moveTo>
                  <a:lnTo>
                    <a:pt x="1391305" y="0"/>
                  </a:lnTo>
                  <a:lnTo>
                    <a:pt x="1391305" y="722751"/>
                  </a:lnTo>
                  <a:lnTo>
                    <a:pt x="0" y="722751"/>
                  </a:lnTo>
                  <a:close/>
                </a:path>
              </a:pathLst>
            </a:custGeom>
            <a:blipFill>
              <a:blip r:embed="rId4"/>
              <a:stretch>
                <a:fillRect l="0" t="-13886" r="0" b="-13886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764597" y="2418639"/>
            <a:ext cx="6810027" cy="2405689"/>
            <a:chOff x="0" y="0"/>
            <a:chExt cx="1351996" cy="477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1996" cy="477602"/>
            </a:xfrm>
            <a:custGeom>
              <a:avLst/>
              <a:gdLst/>
              <a:ahLst/>
              <a:cxnLst/>
              <a:rect r="r" b="b" t="t" l="l"/>
              <a:pathLst>
                <a:path h="477602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477602"/>
                  </a:lnTo>
                  <a:lnTo>
                    <a:pt x="0" y="477602"/>
                  </a:lnTo>
                  <a:close/>
                </a:path>
              </a:pathLst>
            </a:custGeom>
            <a:blipFill>
              <a:blip r:embed="rId5"/>
              <a:stretch>
                <a:fillRect l="0" t="-56155" r="0" b="-56155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926046"/>
            <a:ext cx="7047587" cy="5053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30"/>
              </a:lnSpc>
            </a:pPr>
            <a:r>
              <a:rPr lang="en-US" b="true" sz="9000" spc="-57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Building Geopolitics-Aware Sourcing Strategies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44000" y="7706898"/>
            <a:ext cx="7964172" cy="1666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Monitor global developments continuously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Treat geopolitical risk as part of strategic planning</a:t>
            </a:r>
          </a:p>
          <a:p>
            <a:pPr algn="l">
              <a:lnSpc>
                <a:spcPts val="2673"/>
              </a:lnSpc>
            </a:pPr>
          </a:p>
          <a:p>
            <a:pPr algn="l">
              <a:lnSpc>
                <a:spcPts val="2673"/>
              </a:lnSpc>
            </a:pPr>
            <a:r>
              <a:rPr lang="en-US" sz="228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Diversify suppliers and markets to stay competitive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1019175"/>
            <a:ext cx="5676011" cy="655057"/>
            <a:chOff x="0" y="0"/>
            <a:chExt cx="2353761" cy="2716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3761" cy="271643"/>
            </a:xfrm>
            <a:custGeom>
              <a:avLst/>
              <a:gdLst/>
              <a:ahLst/>
              <a:cxnLst/>
              <a:rect r="r" b="b" t="t" l="l"/>
              <a:pathLst>
                <a:path h="271643" w="2353761">
                  <a:moveTo>
                    <a:pt x="69563" y="0"/>
                  </a:moveTo>
                  <a:lnTo>
                    <a:pt x="2284198" y="0"/>
                  </a:lnTo>
                  <a:cubicBezTo>
                    <a:pt x="2322617" y="0"/>
                    <a:pt x="2353761" y="31144"/>
                    <a:pt x="2353761" y="69563"/>
                  </a:cubicBezTo>
                  <a:lnTo>
                    <a:pt x="2353761" y="202080"/>
                  </a:lnTo>
                  <a:cubicBezTo>
                    <a:pt x="2353761" y="220530"/>
                    <a:pt x="2346432" y="238223"/>
                    <a:pt x="2333387" y="251269"/>
                  </a:cubicBezTo>
                  <a:cubicBezTo>
                    <a:pt x="2320341" y="264314"/>
                    <a:pt x="2302648" y="271643"/>
                    <a:pt x="2284198" y="271643"/>
                  </a:cubicBezTo>
                  <a:lnTo>
                    <a:pt x="69563" y="271643"/>
                  </a:lnTo>
                  <a:cubicBezTo>
                    <a:pt x="51113" y="271643"/>
                    <a:pt x="33420" y="264314"/>
                    <a:pt x="20374" y="251269"/>
                  </a:cubicBezTo>
                  <a:cubicBezTo>
                    <a:pt x="7329" y="238223"/>
                    <a:pt x="0" y="220530"/>
                    <a:pt x="0" y="202080"/>
                  </a:cubicBezTo>
                  <a:lnTo>
                    <a:pt x="0" y="69563"/>
                  </a:lnTo>
                  <a:cubicBezTo>
                    <a:pt x="0" y="51113"/>
                    <a:pt x="7329" y="33420"/>
                    <a:pt x="20374" y="20374"/>
                  </a:cubicBezTo>
                  <a:cubicBezTo>
                    <a:pt x="33420" y="7329"/>
                    <a:pt x="51113" y="0"/>
                    <a:pt x="695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3761" cy="309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76033" y="1194395"/>
            <a:ext cx="5066445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Conclusion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144000" y="1108670"/>
            <a:ext cx="8115300" cy="5808134"/>
            <a:chOff x="0" y="0"/>
            <a:chExt cx="1351996" cy="9676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1996" cy="967626"/>
            </a:xfrm>
            <a:custGeom>
              <a:avLst/>
              <a:gdLst/>
              <a:ahLst/>
              <a:cxnLst/>
              <a:rect r="r" b="b" t="t" l="l"/>
              <a:pathLst>
                <a:path h="967626" w="1351996">
                  <a:moveTo>
                    <a:pt x="0" y="0"/>
                  </a:moveTo>
                  <a:lnTo>
                    <a:pt x="1351996" y="0"/>
                  </a:lnTo>
                  <a:lnTo>
                    <a:pt x="1351996" y="967626"/>
                  </a:lnTo>
                  <a:lnTo>
                    <a:pt x="0" y="967626"/>
                  </a:lnTo>
                  <a:close/>
                </a:path>
              </a:pathLst>
            </a:custGeom>
            <a:blipFill>
              <a:blip r:embed="rId4"/>
              <a:stretch>
                <a:fillRect l="-3610" t="0" r="-361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5A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784652" y="5617794"/>
            <a:ext cx="7008022" cy="3640506"/>
            <a:chOff x="0" y="0"/>
            <a:chExt cx="1391305" cy="7227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91305" cy="722751"/>
            </a:xfrm>
            <a:custGeom>
              <a:avLst/>
              <a:gdLst/>
              <a:ahLst/>
              <a:cxnLst/>
              <a:rect r="r" b="b" t="t" l="l"/>
              <a:pathLst>
                <a:path h="722751" w="1391305">
                  <a:moveTo>
                    <a:pt x="0" y="0"/>
                  </a:moveTo>
                  <a:lnTo>
                    <a:pt x="1391305" y="0"/>
                  </a:lnTo>
                  <a:lnTo>
                    <a:pt x="1391305" y="722751"/>
                  </a:lnTo>
                  <a:lnTo>
                    <a:pt x="0" y="722751"/>
                  </a:lnTo>
                  <a:close/>
                </a:path>
              </a:pathLst>
            </a:custGeom>
            <a:blipFill>
              <a:blip r:embed="rId2"/>
              <a:stretch>
                <a:fillRect l="0" t="-14127" r="0" b="-1412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5744219">
            <a:off x="2876010" y="-6703217"/>
            <a:ext cx="12535980" cy="23693434"/>
          </a:xfrm>
          <a:custGeom>
            <a:avLst/>
            <a:gdLst/>
            <a:ahLst/>
            <a:cxnLst/>
            <a:rect r="r" b="b" t="t" l="l"/>
            <a:pathLst>
              <a:path h="23693434" w="12535980">
                <a:moveTo>
                  <a:pt x="0" y="0"/>
                </a:moveTo>
                <a:lnTo>
                  <a:pt x="12535980" y="0"/>
                </a:lnTo>
                <a:lnTo>
                  <a:pt x="12535980" y="23693434"/>
                </a:lnTo>
                <a:lnTo>
                  <a:pt x="0" y="23693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783427" y="3244337"/>
            <a:ext cx="13616496" cy="365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774"/>
              </a:lnSpc>
            </a:pPr>
            <a:r>
              <a:rPr lang="en-US" b="true" sz="15832" spc="-101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Thank You For Your Attention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5952248" y="1028700"/>
            <a:ext cx="7008022" cy="3640506"/>
            <a:chOff x="0" y="0"/>
            <a:chExt cx="1391305" cy="7227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91305" cy="722751"/>
            </a:xfrm>
            <a:custGeom>
              <a:avLst/>
              <a:gdLst/>
              <a:ahLst/>
              <a:cxnLst/>
              <a:rect r="r" b="b" t="t" l="l"/>
              <a:pathLst>
                <a:path h="722751" w="1391305">
                  <a:moveTo>
                    <a:pt x="0" y="0"/>
                  </a:moveTo>
                  <a:lnTo>
                    <a:pt x="1391305" y="0"/>
                  </a:lnTo>
                  <a:lnTo>
                    <a:pt x="1391305" y="722751"/>
                  </a:lnTo>
                  <a:lnTo>
                    <a:pt x="0" y="722751"/>
                  </a:lnTo>
                  <a:close/>
                </a:path>
              </a:pathLst>
            </a:custGeom>
            <a:blipFill>
              <a:blip r:embed="rId2"/>
              <a:stretch>
                <a:fillRect l="0" t="-14127" r="0" b="-1412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568785" y="1028700"/>
            <a:ext cx="3150431" cy="552391"/>
            <a:chOff x="0" y="0"/>
            <a:chExt cx="1306439" cy="2290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6439" cy="229069"/>
            </a:xfrm>
            <a:custGeom>
              <a:avLst/>
              <a:gdLst/>
              <a:ahLst/>
              <a:cxnLst/>
              <a:rect r="r" b="b" t="t" l="l"/>
              <a:pathLst>
                <a:path h="229069" w="1306439">
                  <a:moveTo>
                    <a:pt x="114534" y="0"/>
                  </a:moveTo>
                  <a:lnTo>
                    <a:pt x="1191904" y="0"/>
                  </a:lnTo>
                  <a:cubicBezTo>
                    <a:pt x="1255160" y="0"/>
                    <a:pt x="1306439" y="51279"/>
                    <a:pt x="1306439" y="114534"/>
                  </a:cubicBezTo>
                  <a:lnTo>
                    <a:pt x="1306439" y="114534"/>
                  </a:lnTo>
                  <a:cubicBezTo>
                    <a:pt x="1306439" y="144911"/>
                    <a:pt x="1294372" y="174043"/>
                    <a:pt x="1272892" y="195523"/>
                  </a:cubicBezTo>
                  <a:cubicBezTo>
                    <a:pt x="1251413" y="217002"/>
                    <a:pt x="1222281" y="229069"/>
                    <a:pt x="1191904" y="229069"/>
                  </a:cubicBezTo>
                  <a:lnTo>
                    <a:pt x="114534" y="229069"/>
                  </a:lnTo>
                  <a:cubicBezTo>
                    <a:pt x="84158" y="229069"/>
                    <a:pt x="55026" y="217002"/>
                    <a:pt x="33546" y="195523"/>
                  </a:cubicBezTo>
                  <a:cubicBezTo>
                    <a:pt x="12067" y="174043"/>
                    <a:pt x="0" y="144911"/>
                    <a:pt x="0" y="114534"/>
                  </a:cubicBezTo>
                  <a:lnTo>
                    <a:pt x="0" y="114534"/>
                  </a:lnTo>
                  <a:cubicBezTo>
                    <a:pt x="0" y="84158"/>
                    <a:pt x="12067" y="55026"/>
                    <a:pt x="33546" y="33546"/>
                  </a:cubicBezTo>
                  <a:cubicBezTo>
                    <a:pt x="55026" y="12067"/>
                    <a:pt x="84158" y="0"/>
                    <a:pt x="1145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06439" cy="26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935167" y="1175345"/>
            <a:ext cx="2417665" cy="30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5"/>
              </a:lnSpc>
            </a:pPr>
            <a:r>
              <a:rPr lang="en-US" sz="2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Dragon Sourcing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351102" y="8861345"/>
            <a:ext cx="5585795" cy="396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79"/>
              </a:lnSpc>
            </a:pPr>
            <a:r>
              <a:rPr lang="en-US" sz="330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www.DragonSourcing.com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341288" y="326353"/>
            <a:ext cx="2945326" cy="702347"/>
          </a:xfrm>
          <a:custGeom>
            <a:avLst/>
            <a:gdLst/>
            <a:ahLst/>
            <a:cxnLst/>
            <a:rect r="r" b="b" t="t" l="l"/>
            <a:pathLst>
              <a:path h="702347" w="2945326">
                <a:moveTo>
                  <a:pt x="0" y="0"/>
                </a:moveTo>
                <a:lnTo>
                  <a:pt x="2945326" y="0"/>
                </a:lnTo>
                <a:lnTo>
                  <a:pt x="2945326" y="702347"/>
                </a:lnTo>
                <a:lnTo>
                  <a:pt x="0" y="702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DAGsjiJ9Q_o</dc:identifier>
  <dcterms:modified xsi:type="dcterms:W3CDTF">2011-08-01T06:04:30Z</dcterms:modified>
  <cp:revision>1</cp:revision>
  <dc:title>Blue and White Modern Company Profile Presentation</dc:title>
</cp:coreProperties>
</file>