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753600" cy="7315200"/>
  <p:notesSz cx="6858000" cy="9144000"/>
  <p:embeddedFontLst>
    <p:embeddedFont>
      <p:font typeface="Assistant" pitchFamily="2" charset="-79"/>
      <p:regular r:id="rId11"/>
    </p:embeddedFont>
    <p:embeddedFont>
      <p:font typeface="Assistant Bold" charset="-79"/>
      <p:regular r:id="rId12"/>
    </p:embeddedFont>
    <p:embeddedFont>
      <p:font typeface="Halant Medium" panose="020B0604020202020204" charset="0"/>
      <p:regular r:id="rId13"/>
    </p:embeddedFont>
    <p:embeddedFont>
      <p:font typeface="HK Grotesk Bold" panose="020B0604020202020204" charset="0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98" d="100"/>
          <a:sy n="98" d="100"/>
        </p:scale>
        <p:origin x="1788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hyperlink" Target="mailto:hello@dragonsourcing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31520" y="3587667"/>
            <a:ext cx="5534667" cy="3017743"/>
            <a:chOff x="0" y="0"/>
            <a:chExt cx="7379556" cy="4023657"/>
          </a:xfrm>
        </p:grpSpPr>
        <p:sp>
          <p:nvSpPr>
            <p:cNvPr id="3" name="TextBox 3"/>
            <p:cNvSpPr txBox="1"/>
            <p:nvPr/>
          </p:nvSpPr>
          <p:spPr>
            <a:xfrm>
              <a:off x="0" y="3544893"/>
              <a:ext cx="4902539" cy="4787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 b="1" dirty="0">
                  <a:solidFill>
                    <a:srgbClr val="E14C38"/>
                  </a:solidFill>
                  <a:latin typeface="Halant Medium"/>
                  <a:ea typeface="Halant Medium"/>
                  <a:cs typeface="Halant Medium"/>
                  <a:sym typeface="Halant Medium"/>
                </a:rPr>
                <a:t>Dragon</a:t>
              </a:r>
              <a:r>
                <a:rPr lang="en-US" sz="2000" b="1" dirty="0">
                  <a:solidFill>
                    <a:srgbClr val="731F7D"/>
                  </a:solidFill>
                  <a:latin typeface="Halant Medium"/>
                  <a:ea typeface="Halant Medium"/>
                  <a:cs typeface="Halant Medium"/>
                  <a:sym typeface="Halant Medium"/>
                </a:rPr>
                <a:t>Sourcing.com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7379556" cy="31858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93"/>
                </a:lnSpc>
              </a:pPr>
              <a:r>
                <a:rPr lang="en-US" sz="3214" b="1">
                  <a:solidFill>
                    <a:srgbClr val="000000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The Future of </a:t>
              </a:r>
              <a:r>
                <a:rPr lang="en-US" sz="3214" b="1">
                  <a:solidFill>
                    <a:srgbClr val="28A41D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Supply Chain</a:t>
              </a:r>
              <a:r>
                <a:rPr lang="en-US" sz="3214" b="1">
                  <a:solidFill>
                    <a:srgbClr val="000000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 Visibility (2026)</a:t>
              </a:r>
            </a:p>
            <a:p>
              <a:pPr algn="l">
                <a:lnSpc>
                  <a:spcPts val="3793"/>
                </a:lnSpc>
              </a:pPr>
              <a:r>
                <a:rPr lang="en-US" sz="3214" b="1">
                  <a:solidFill>
                    <a:srgbClr val="1B3CCB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5 Breakthrough Technologies</a:t>
              </a:r>
              <a:r>
                <a:rPr lang="en-US" sz="3214" b="1">
                  <a:solidFill>
                    <a:srgbClr val="000000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 Every Supply Chain Leader Must Track</a:t>
              </a:r>
            </a:p>
          </p:txBody>
        </p:sp>
      </p:grpSp>
      <p:sp>
        <p:nvSpPr>
          <p:cNvPr id="5" name="Freeform 5"/>
          <p:cNvSpPr/>
          <p:nvPr/>
        </p:nvSpPr>
        <p:spPr>
          <a:xfrm rot="-5550229">
            <a:off x="4050848" y="-1127659"/>
            <a:ext cx="5867962" cy="5222486"/>
          </a:xfrm>
          <a:custGeom>
            <a:avLst/>
            <a:gdLst/>
            <a:ahLst/>
            <a:cxnLst/>
            <a:rect l="l" t="t" r="r" b="b"/>
            <a:pathLst>
              <a:path w="5867962" h="5222486">
                <a:moveTo>
                  <a:pt x="0" y="0"/>
                </a:moveTo>
                <a:lnTo>
                  <a:pt x="5867963" y="0"/>
                </a:lnTo>
                <a:lnTo>
                  <a:pt x="5867963" y="5222487"/>
                </a:lnTo>
                <a:lnTo>
                  <a:pt x="0" y="52224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5017281">
            <a:off x="3529970" y="912669"/>
            <a:ext cx="1170984" cy="1109507"/>
          </a:xfrm>
          <a:custGeom>
            <a:avLst/>
            <a:gdLst/>
            <a:ahLst/>
            <a:cxnLst/>
            <a:rect l="l" t="t" r="r" b="b"/>
            <a:pathLst>
              <a:path w="1170984" h="1109507">
                <a:moveTo>
                  <a:pt x="0" y="0"/>
                </a:moveTo>
                <a:lnTo>
                  <a:pt x="1170984" y="0"/>
                </a:lnTo>
                <a:lnTo>
                  <a:pt x="1170984" y="1109508"/>
                </a:lnTo>
                <a:lnTo>
                  <a:pt x="0" y="11095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10567437">
            <a:off x="8110392" y="5055177"/>
            <a:ext cx="2588757" cy="2475499"/>
          </a:xfrm>
          <a:custGeom>
            <a:avLst/>
            <a:gdLst/>
            <a:ahLst/>
            <a:cxnLst/>
            <a:rect l="l" t="t" r="r" b="b"/>
            <a:pathLst>
              <a:path w="2588757" h="2475499">
                <a:moveTo>
                  <a:pt x="0" y="0"/>
                </a:moveTo>
                <a:lnTo>
                  <a:pt x="2588756" y="0"/>
                </a:lnTo>
                <a:lnTo>
                  <a:pt x="2588756" y="2475498"/>
                </a:lnTo>
                <a:lnTo>
                  <a:pt x="0" y="247549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520192" y="396018"/>
            <a:ext cx="1794442" cy="427905"/>
          </a:xfrm>
          <a:custGeom>
            <a:avLst/>
            <a:gdLst/>
            <a:ahLst/>
            <a:cxnLst/>
            <a:rect l="l" t="t" r="r" b="b"/>
            <a:pathLst>
              <a:path w="1794442" h="427905">
                <a:moveTo>
                  <a:pt x="0" y="0"/>
                </a:moveTo>
                <a:lnTo>
                  <a:pt x="1794442" y="0"/>
                </a:lnTo>
                <a:lnTo>
                  <a:pt x="1794442" y="427905"/>
                </a:lnTo>
                <a:lnTo>
                  <a:pt x="0" y="42790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7691703" y="731520"/>
            <a:ext cx="1330377" cy="6832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5309"/>
              </a:lnSpc>
              <a:spcBef>
                <a:spcPct val="0"/>
              </a:spcBef>
            </a:pPr>
            <a:r>
              <a:rPr lang="en-US" sz="4500" b="1" u="none">
                <a:solidFill>
                  <a:srgbClr val="FFFFFF">
                    <a:alpha val="60000"/>
                  </a:srgbClr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D13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98132">
            <a:off x="7227392" y="3990980"/>
            <a:ext cx="3992736" cy="4413846"/>
          </a:xfrm>
          <a:custGeom>
            <a:avLst/>
            <a:gdLst/>
            <a:ahLst/>
            <a:cxnLst/>
            <a:rect l="l" t="t" r="r" b="b"/>
            <a:pathLst>
              <a:path w="3992736" h="4413846">
                <a:moveTo>
                  <a:pt x="0" y="0"/>
                </a:moveTo>
                <a:lnTo>
                  <a:pt x="3992736" y="0"/>
                </a:lnTo>
                <a:lnTo>
                  <a:pt x="3992736" y="4413846"/>
                </a:lnTo>
                <a:lnTo>
                  <a:pt x="0" y="44138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381" b="-1174"/>
            </a:stretch>
          </a:blipFill>
        </p:spPr>
      </p:sp>
      <p:sp>
        <p:nvSpPr>
          <p:cNvPr id="3" name="Freeform 3"/>
          <p:cNvSpPr/>
          <p:nvPr/>
        </p:nvSpPr>
        <p:spPr>
          <a:xfrm rot="-2715964">
            <a:off x="5681965" y="5440214"/>
            <a:ext cx="983734" cy="932088"/>
          </a:xfrm>
          <a:custGeom>
            <a:avLst/>
            <a:gdLst/>
            <a:ahLst/>
            <a:cxnLst/>
            <a:rect l="l" t="t" r="r" b="b"/>
            <a:pathLst>
              <a:path w="983734" h="932088">
                <a:moveTo>
                  <a:pt x="0" y="0"/>
                </a:moveTo>
                <a:lnTo>
                  <a:pt x="983734" y="0"/>
                </a:lnTo>
                <a:lnTo>
                  <a:pt x="983734" y="932087"/>
                </a:lnTo>
                <a:lnTo>
                  <a:pt x="0" y="9320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3212463">
            <a:off x="5467444" y="-840048"/>
            <a:ext cx="3394439" cy="3929885"/>
          </a:xfrm>
          <a:custGeom>
            <a:avLst/>
            <a:gdLst/>
            <a:ahLst/>
            <a:cxnLst/>
            <a:rect l="l" t="t" r="r" b="b"/>
            <a:pathLst>
              <a:path w="3394439" h="3929885">
                <a:moveTo>
                  <a:pt x="0" y="0"/>
                </a:moveTo>
                <a:lnTo>
                  <a:pt x="3394439" y="0"/>
                </a:lnTo>
                <a:lnTo>
                  <a:pt x="3394439" y="3929886"/>
                </a:lnTo>
                <a:lnTo>
                  <a:pt x="0" y="39298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731520" y="1782165"/>
            <a:ext cx="4765059" cy="4801515"/>
            <a:chOff x="0" y="0"/>
            <a:chExt cx="6353412" cy="6402020"/>
          </a:xfrm>
        </p:grpSpPr>
        <p:sp>
          <p:nvSpPr>
            <p:cNvPr id="6" name="TextBox 6"/>
            <p:cNvSpPr txBox="1"/>
            <p:nvPr/>
          </p:nvSpPr>
          <p:spPr>
            <a:xfrm>
              <a:off x="0" y="1330406"/>
              <a:ext cx="6353412" cy="19539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900"/>
                </a:lnSpc>
              </a:pPr>
              <a:r>
                <a:rPr lang="en-US" sz="5000" b="1">
                  <a:solidFill>
                    <a:srgbClr val="FFFFFF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Why Visibility Matters in 2026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0"/>
              <a:ext cx="1341088" cy="9110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5309"/>
                </a:lnSpc>
                <a:spcBef>
                  <a:spcPct val="0"/>
                </a:spcBef>
              </a:pPr>
              <a:endParaRPr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3675118"/>
              <a:ext cx="6353412" cy="27269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67029" lvl="1" indent="-183514" algn="l">
                <a:lnSpc>
                  <a:spcPts val="2379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1699" spc="-16">
                  <a:solidFill>
                    <a:srgbClr val="FFFFFF"/>
                  </a:solidFill>
                  <a:latin typeface="Assistant"/>
                  <a:ea typeface="Assistant"/>
                  <a:cs typeface="Assistant"/>
                  <a:sym typeface="Assistant"/>
                </a:rPr>
                <a:t>72% of companies say visibility gaps caused delays &amp; cost overruns.</a:t>
              </a:r>
            </a:p>
            <a:p>
              <a:pPr marL="367029" lvl="1" indent="-183514" algn="l">
                <a:lnSpc>
                  <a:spcPts val="2379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1699" spc="-16">
                  <a:solidFill>
                    <a:srgbClr val="FFFFFF"/>
                  </a:solidFill>
                  <a:latin typeface="Assistant"/>
                  <a:ea typeface="Assistant"/>
                  <a:cs typeface="Assistant"/>
                  <a:sym typeface="Assistant"/>
                </a:rPr>
                <a:t>In 2026, real-time intelligence becomes the new competitive edge.</a:t>
              </a:r>
            </a:p>
            <a:p>
              <a:pPr marL="367029" lvl="1" indent="-183514" algn="l">
                <a:lnSpc>
                  <a:spcPts val="2379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1699" spc="-16">
                  <a:solidFill>
                    <a:srgbClr val="FFFFFF"/>
                  </a:solidFill>
                  <a:latin typeface="Assistant"/>
                  <a:ea typeface="Assistant"/>
                  <a:cs typeface="Assistant"/>
                  <a:sym typeface="Assistant"/>
                </a:rPr>
                <a:t>These 5 technologies will redefine transparency, control, and speed.</a:t>
              </a:r>
            </a:p>
            <a:p>
              <a:pPr algn="l">
                <a:lnSpc>
                  <a:spcPts val="2379"/>
                </a:lnSpc>
                <a:spcBef>
                  <a:spcPct val="0"/>
                </a:spcBef>
              </a:pPr>
              <a:endParaRPr lang="en-US" sz="1699" spc="-16">
                <a:solidFill>
                  <a:srgbClr val="FFFFFF"/>
                </a:solidFill>
                <a:latin typeface="Assistant"/>
                <a:ea typeface="Assistant"/>
                <a:cs typeface="Assistant"/>
                <a:sym typeface="Assistant"/>
              </a:endParaRPr>
            </a:p>
          </p:txBody>
        </p:sp>
      </p:grpSp>
      <p:sp>
        <p:nvSpPr>
          <p:cNvPr id="9" name="Freeform 9"/>
          <p:cNvSpPr/>
          <p:nvPr/>
        </p:nvSpPr>
        <p:spPr>
          <a:xfrm>
            <a:off x="520192" y="396018"/>
            <a:ext cx="1794442" cy="427905"/>
          </a:xfrm>
          <a:custGeom>
            <a:avLst/>
            <a:gdLst/>
            <a:ahLst/>
            <a:cxnLst/>
            <a:rect l="l" t="t" r="r" b="b"/>
            <a:pathLst>
              <a:path w="1794442" h="427905">
                <a:moveTo>
                  <a:pt x="0" y="0"/>
                </a:moveTo>
                <a:lnTo>
                  <a:pt x="1794442" y="0"/>
                </a:lnTo>
                <a:lnTo>
                  <a:pt x="1794442" y="427905"/>
                </a:lnTo>
                <a:lnTo>
                  <a:pt x="0" y="42790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7691703" y="731520"/>
            <a:ext cx="1330377" cy="6832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5309"/>
              </a:lnSpc>
              <a:spcBef>
                <a:spcPct val="0"/>
              </a:spcBef>
            </a:pPr>
            <a:r>
              <a:rPr lang="en-US" sz="4500" b="1" u="none">
                <a:solidFill>
                  <a:srgbClr val="FFFFFF">
                    <a:alpha val="60000"/>
                  </a:srgbClr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100510">
            <a:off x="1137487" y="-2200142"/>
            <a:ext cx="5681080" cy="5432533"/>
          </a:xfrm>
          <a:custGeom>
            <a:avLst/>
            <a:gdLst/>
            <a:ahLst/>
            <a:cxnLst/>
            <a:rect l="l" t="t" r="r" b="b"/>
            <a:pathLst>
              <a:path w="5681080" h="5432533">
                <a:moveTo>
                  <a:pt x="0" y="0"/>
                </a:moveTo>
                <a:lnTo>
                  <a:pt x="5681080" y="0"/>
                </a:lnTo>
                <a:lnTo>
                  <a:pt x="5681080" y="5432533"/>
                </a:lnTo>
                <a:lnTo>
                  <a:pt x="0" y="543253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2715964">
            <a:off x="7533006" y="2219288"/>
            <a:ext cx="1528874" cy="1448608"/>
          </a:xfrm>
          <a:custGeom>
            <a:avLst/>
            <a:gdLst/>
            <a:ahLst/>
            <a:cxnLst/>
            <a:rect l="l" t="t" r="r" b="b"/>
            <a:pathLst>
              <a:path w="1528874" h="1448608">
                <a:moveTo>
                  <a:pt x="0" y="0"/>
                </a:moveTo>
                <a:lnTo>
                  <a:pt x="1528874" y="0"/>
                </a:lnTo>
                <a:lnTo>
                  <a:pt x="1528874" y="1448609"/>
                </a:lnTo>
                <a:lnTo>
                  <a:pt x="0" y="14486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795738">
            <a:off x="8327515" y="5401871"/>
            <a:ext cx="2852170" cy="2702431"/>
          </a:xfrm>
          <a:custGeom>
            <a:avLst/>
            <a:gdLst/>
            <a:ahLst/>
            <a:cxnLst/>
            <a:rect l="l" t="t" r="r" b="b"/>
            <a:pathLst>
              <a:path w="2852170" h="2702431">
                <a:moveTo>
                  <a:pt x="0" y="0"/>
                </a:moveTo>
                <a:lnTo>
                  <a:pt x="2852170" y="0"/>
                </a:lnTo>
                <a:lnTo>
                  <a:pt x="2852170" y="2702430"/>
                </a:lnTo>
                <a:lnTo>
                  <a:pt x="0" y="27024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731520" y="3382432"/>
            <a:ext cx="6276155" cy="3201248"/>
            <a:chOff x="0" y="0"/>
            <a:chExt cx="8368207" cy="4268331"/>
          </a:xfrm>
        </p:grpSpPr>
        <p:sp>
          <p:nvSpPr>
            <p:cNvPr id="6" name="TextBox 6"/>
            <p:cNvSpPr txBox="1"/>
            <p:nvPr/>
          </p:nvSpPr>
          <p:spPr>
            <a:xfrm>
              <a:off x="0" y="806480"/>
              <a:ext cx="8368207" cy="346185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96"/>
                </a:lnSpc>
              </a:pPr>
              <a:r>
                <a:rPr lang="en-US" sz="2200" b="1">
                  <a:solidFill>
                    <a:srgbClr val="000000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What it does:</a:t>
              </a:r>
            </a:p>
            <a:p>
              <a:pPr marL="474996" lvl="1" indent="-237498" algn="l">
                <a:lnSpc>
                  <a:spcPts val="2596"/>
                </a:lnSpc>
                <a:buFont typeface="Arial"/>
                <a:buChar char="•"/>
              </a:pPr>
              <a:r>
                <a:rPr lang="en-US" sz="2200" b="1">
                  <a:solidFill>
                    <a:srgbClr val="000000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Converts historical + real-time data into accurate forecasts.</a:t>
              </a:r>
            </a:p>
            <a:p>
              <a:pPr marL="474996" lvl="1" indent="-237498" algn="l">
                <a:lnSpc>
                  <a:spcPts val="2596"/>
                </a:lnSpc>
                <a:buFont typeface="Arial"/>
                <a:buChar char="•"/>
              </a:pPr>
              <a:r>
                <a:rPr lang="en-US" sz="2200" b="1">
                  <a:solidFill>
                    <a:srgbClr val="000000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Predicts disruptions before they happen.</a:t>
              </a:r>
            </a:p>
            <a:p>
              <a:pPr marL="474996" lvl="1" indent="-237498" algn="l">
                <a:lnSpc>
                  <a:spcPts val="2596"/>
                </a:lnSpc>
                <a:buFont typeface="Arial"/>
                <a:buChar char="•"/>
              </a:pPr>
              <a:r>
                <a:rPr lang="en-US" sz="2200" b="1">
                  <a:solidFill>
                    <a:srgbClr val="000000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Impact:</a:t>
              </a:r>
            </a:p>
            <a:p>
              <a:pPr marL="474996" lvl="1" indent="-237498" algn="l">
                <a:lnSpc>
                  <a:spcPts val="2596"/>
                </a:lnSpc>
                <a:buFont typeface="Arial"/>
                <a:buChar char="•"/>
              </a:pPr>
              <a:r>
                <a:rPr lang="en-US" sz="2200" b="1">
                  <a:solidFill>
                    <a:srgbClr val="000000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Cuts stockouts, prevents supply delays, improves planning accuracy.</a:t>
              </a:r>
            </a:p>
            <a:p>
              <a:pPr algn="l">
                <a:lnSpc>
                  <a:spcPts val="2596"/>
                </a:lnSpc>
              </a:pPr>
              <a:endParaRPr lang="en-US" sz="2200" b="1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5949810" cy="5447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500"/>
                </a:lnSpc>
                <a:spcBef>
                  <a:spcPct val="0"/>
                </a:spcBef>
              </a:pPr>
              <a:r>
                <a:rPr lang="en-US" sz="2500" b="1">
                  <a:solidFill>
                    <a:srgbClr val="731F7D"/>
                  </a:solidFill>
                  <a:latin typeface="Halant Medium"/>
                  <a:ea typeface="Halant Medium"/>
                  <a:cs typeface="Halant Medium"/>
                  <a:sym typeface="Halant Medium"/>
                </a:rPr>
                <a:t>AI-P</a:t>
              </a:r>
              <a:r>
                <a:rPr lang="en-US" sz="2500" b="1" u="none">
                  <a:solidFill>
                    <a:srgbClr val="731F7D"/>
                  </a:solidFill>
                  <a:latin typeface="Halant Medium"/>
                  <a:ea typeface="Halant Medium"/>
                  <a:cs typeface="Halant Medium"/>
                  <a:sym typeface="Halant Medium"/>
                </a:rPr>
                <a:t>owered Predictive Analytics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520192" y="396018"/>
            <a:ext cx="1794442" cy="427905"/>
          </a:xfrm>
          <a:custGeom>
            <a:avLst/>
            <a:gdLst/>
            <a:ahLst/>
            <a:cxnLst/>
            <a:rect l="l" t="t" r="r" b="b"/>
            <a:pathLst>
              <a:path w="1794442" h="427905">
                <a:moveTo>
                  <a:pt x="0" y="0"/>
                </a:moveTo>
                <a:lnTo>
                  <a:pt x="1794442" y="0"/>
                </a:lnTo>
                <a:lnTo>
                  <a:pt x="1794442" y="427905"/>
                </a:lnTo>
                <a:lnTo>
                  <a:pt x="0" y="42790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7691703" y="731520"/>
            <a:ext cx="1330377" cy="678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5309"/>
              </a:lnSpc>
              <a:spcBef>
                <a:spcPct val="0"/>
              </a:spcBef>
            </a:pPr>
            <a:r>
              <a:rPr lang="en-US" sz="4500" b="1">
                <a:solidFill>
                  <a:srgbClr val="A50C7B">
                    <a:alpha val="60000"/>
                  </a:srgbClr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D13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494633">
            <a:off x="734706" y="4906924"/>
            <a:ext cx="1552782" cy="1471261"/>
          </a:xfrm>
          <a:custGeom>
            <a:avLst/>
            <a:gdLst/>
            <a:ahLst/>
            <a:cxnLst/>
            <a:rect l="l" t="t" r="r" b="b"/>
            <a:pathLst>
              <a:path w="1552782" h="1471261">
                <a:moveTo>
                  <a:pt x="0" y="0"/>
                </a:moveTo>
                <a:lnTo>
                  <a:pt x="1552782" y="0"/>
                </a:lnTo>
                <a:lnTo>
                  <a:pt x="1552782" y="1471261"/>
                </a:lnTo>
                <a:lnTo>
                  <a:pt x="0" y="14712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095310" y="-388589"/>
            <a:ext cx="3423538" cy="3046949"/>
          </a:xfrm>
          <a:custGeom>
            <a:avLst/>
            <a:gdLst/>
            <a:ahLst/>
            <a:cxnLst/>
            <a:rect l="l" t="t" r="r" b="b"/>
            <a:pathLst>
              <a:path w="3423538" h="3046949">
                <a:moveTo>
                  <a:pt x="0" y="0"/>
                </a:moveTo>
                <a:lnTo>
                  <a:pt x="3423538" y="0"/>
                </a:lnTo>
                <a:lnTo>
                  <a:pt x="3423538" y="3046949"/>
                </a:lnTo>
                <a:lnTo>
                  <a:pt x="0" y="30469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380713">
            <a:off x="1524614" y="2068553"/>
            <a:ext cx="3496375" cy="3343409"/>
          </a:xfrm>
          <a:custGeom>
            <a:avLst/>
            <a:gdLst/>
            <a:ahLst/>
            <a:cxnLst/>
            <a:rect l="l" t="t" r="r" b="b"/>
            <a:pathLst>
              <a:path w="3496375" h="3343409">
                <a:moveTo>
                  <a:pt x="0" y="0"/>
                </a:moveTo>
                <a:lnTo>
                  <a:pt x="3496376" y="0"/>
                </a:lnTo>
                <a:lnTo>
                  <a:pt x="3496376" y="3343409"/>
                </a:lnTo>
                <a:lnTo>
                  <a:pt x="0" y="33434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4780204" y="3043978"/>
            <a:ext cx="4241876" cy="14697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782"/>
              </a:lnSpc>
            </a:pPr>
            <a:r>
              <a:rPr lang="en-US" sz="4900" b="1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IoT Sensors &amp; Smart Tracking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691703" y="731520"/>
            <a:ext cx="1330377" cy="6832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5309"/>
              </a:lnSpc>
              <a:spcBef>
                <a:spcPct val="0"/>
              </a:spcBef>
            </a:pPr>
            <a:r>
              <a:rPr lang="en-US" sz="4500" b="1" u="none">
                <a:solidFill>
                  <a:srgbClr val="FFFFFF">
                    <a:alpha val="60000"/>
                  </a:srgbClr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04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876800" y="4810426"/>
            <a:ext cx="4353805" cy="2384011"/>
            <a:chOff x="0" y="0"/>
            <a:chExt cx="5805073" cy="3178682"/>
          </a:xfrm>
        </p:grpSpPr>
        <p:sp>
          <p:nvSpPr>
            <p:cNvPr id="8" name="TextBox 8"/>
            <p:cNvSpPr txBox="1"/>
            <p:nvPr/>
          </p:nvSpPr>
          <p:spPr>
            <a:xfrm>
              <a:off x="0" y="-19050"/>
              <a:ext cx="5805073" cy="5228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49"/>
                </a:lnSpc>
              </a:pPr>
              <a:r>
                <a:rPr lang="en-US" sz="2499" b="1">
                  <a:solidFill>
                    <a:srgbClr val="D8B3DD"/>
                  </a:solidFill>
                  <a:latin typeface="Halant Medium"/>
                  <a:ea typeface="Halant Medium"/>
                  <a:cs typeface="Halant Medium"/>
                  <a:sym typeface="Halant Medium"/>
                </a:rPr>
                <a:t>What it does: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711707"/>
              <a:ext cx="5805073" cy="2466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23850" lvl="1" indent="-161925" algn="l">
                <a:lnSpc>
                  <a:spcPts val="210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1500" spc="-15">
                  <a:solidFill>
                    <a:srgbClr val="E6C5C5"/>
                  </a:solidFill>
                  <a:latin typeface="Assistant"/>
                  <a:ea typeface="Assistant"/>
                  <a:cs typeface="Assistant"/>
                  <a:sym typeface="Assistant"/>
                </a:rPr>
                <a:t>Real-time location, temperature, and movement tracking.</a:t>
              </a:r>
            </a:p>
            <a:p>
              <a:pPr marL="323850" lvl="1" indent="-161925" algn="l">
                <a:lnSpc>
                  <a:spcPts val="210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1500" spc="-15">
                  <a:solidFill>
                    <a:srgbClr val="E6C5C5"/>
                  </a:solidFill>
                  <a:latin typeface="Assistant"/>
                  <a:ea typeface="Assistant"/>
                  <a:cs typeface="Assistant"/>
                  <a:sym typeface="Assistant"/>
                </a:rPr>
                <a:t>Multi-node visibility from factory to customer.</a:t>
              </a:r>
            </a:p>
            <a:p>
              <a:pPr marL="323850" lvl="1" indent="-161925" algn="l">
                <a:lnSpc>
                  <a:spcPts val="210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1500" spc="-15">
                  <a:solidFill>
                    <a:srgbClr val="E6C5C5"/>
                  </a:solidFill>
                  <a:latin typeface="Assistant"/>
                  <a:ea typeface="Assistant"/>
                  <a:cs typeface="Assistant"/>
                  <a:sym typeface="Assistant"/>
                </a:rPr>
                <a:t>Impact:</a:t>
              </a:r>
            </a:p>
            <a:p>
              <a:pPr marL="323850" lvl="1" indent="-161925" algn="l">
                <a:lnSpc>
                  <a:spcPts val="210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1500" spc="-15">
                  <a:solidFill>
                    <a:srgbClr val="E6C5C5"/>
                  </a:solidFill>
                  <a:latin typeface="Assistant"/>
                  <a:ea typeface="Assistant"/>
                  <a:cs typeface="Assistant"/>
                  <a:sym typeface="Assistant"/>
                </a:rPr>
                <a:t>Reduces loss, improves traceability, enhances chain-of-custody.</a:t>
              </a:r>
            </a:p>
            <a:p>
              <a:pPr algn="l">
                <a:lnSpc>
                  <a:spcPts val="2100"/>
                </a:lnSpc>
                <a:spcBef>
                  <a:spcPct val="0"/>
                </a:spcBef>
              </a:pPr>
              <a:endParaRPr lang="en-US" sz="1500" spc="-15">
                <a:solidFill>
                  <a:srgbClr val="E6C5C5"/>
                </a:solidFill>
                <a:latin typeface="Assistant"/>
                <a:ea typeface="Assistant"/>
                <a:cs typeface="Assistant"/>
                <a:sym typeface="Assistant"/>
              </a:endParaRPr>
            </a:p>
          </p:txBody>
        </p:sp>
      </p:grpSp>
      <p:sp>
        <p:nvSpPr>
          <p:cNvPr id="10" name="Freeform 10"/>
          <p:cNvSpPr/>
          <p:nvPr/>
        </p:nvSpPr>
        <p:spPr>
          <a:xfrm>
            <a:off x="520192" y="396018"/>
            <a:ext cx="1794442" cy="427905"/>
          </a:xfrm>
          <a:custGeom>
            <a:avLst/>
            <a:gdLst/>
            <a:ahLst/>
            <a:cxnLst/>
            <a:rect l="l" t="t" r="r" b="b"/>
            <a:pathLst>
              <a:path w="1794442" h="427905">
                <a:moveTo>
                  <a:pt x="0" y="0"/>
                </a:moveTo>
                <a:lnTo>
                  <a:pt x="1794442" y="0"/>
                </a:lnTo>
                <a:lnTo>
                  <a:pt x="1794442" y="427905"/>
                </a:lnTo>
                <a:lnTo>
                  <a:pt x="0" y="42790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D13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153821" y="1077577"/>
            <a:ext cx="5445958" cy="5160045"/>
          </a:xfrm>
          <a:custGeom>
            <a:avLst/>
            <a:gdLst/>
            <a:ahLst/>
            <a:cxnLst/>
            <a:rect l="l" t="t" r="r" b="b"/>
            <a:pathLst>
              <a:path w="5445958" h="5160045">
                <a:moveTo>
                  <a:pt x="0" y="0"/>
                </a:moveTo>
                <a:lnTo>
                  <a:pt x="5445958" y="0"/>
                </a:lnTo>
                <a:lnTo>
                  <a:pt x="5445958" y="5160046"/>
                </a:lnTo>
                <a:lnTo>
                  <a:pt x="0" y="51600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5033790">
            <a:off x="-2221207" y="4475132"/>
            <a:ext cx="4442415" cy="3953749"/>
          </a:xfrm>
          <a:custGeom>
            <a:avLst/>
            <a:gdLst/>
            <a:ahLst/>
            <a:cxnLst/>
            <a:rect l="l" t="t" r="r" b="b"/>
            <a:pathLst>
              <a:path w="4442415" h="3953749">
                <a:moveTo>
                  <a:pt x="0" y="0"/>
                </a:moveTo>
                <a:lnTo>
                  <a:pt x="4442414" y="0"/>
                </a:lnTo>
                <a:lnTo>
                  <a:pt x="4442414" y="3953749"/>
                </a:lnTo>
                <a:lnTo>
                  <a:pt x="0" y="39537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029678" y="1840634"/>
            <a:ext cx="7694244" cy="751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0"/>
              </a:lnSpc>
            </a:pPr>
            <a:r>
              <a:rPr lang="en-US" sz="5000" b="1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Digital Twins</a:t>
            </a:r>
          </a:p>
        </p:txBody>
      </p:sp>
      <p:sp>
        <p:nvSpPr>
          <p:cNvPr id="5" name="Freeform 5"/>
          <p:cNvSpPr/>
          <p:nvPr/>
        </p:nvSpPr>
        <p:spPr>
          <a:xfrm rot="-447366">
            <a:off x="6483348" y="-731529"/>
            <a:ext cx="2646779" cy="2530983"/>
          </a:xfrm>
          <a:custGeom>
            <a:avLst/>
            <a:gdLst/>
            <a:ahLst/>
            <a:cxnLst/>
            <a:rect l="l" t="t" r="r" b="b"/>
            <a:pathLst>
              <a:path w="2646779" h="2530983">
                <a:moveTo>
                  <a:pt x="0" y="0"/>
                </a:moveTo>
                <a:lnTo>
                  <a:pt x="2646780" y="0"/>
                </a:lnTo>
                <a:lnTo>
                  <a:pt x="2646780" y="2530983"/>
                </a:lnTo>
                <a:lnTo>
                  <a:pt x="0" y="253098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447366">
            <a:off x="8934908" y="6295618"/>
            <a:ext cx="2268935" cy="2169669"/>
          </a:xfrm>
          <a:custGeom>
            <a:avLst/>
            <a:gdLst/>
            <a:ahLst/>
            <a:cxnLst/>
            <a:rect l="l" t="t" r="r" b="b"/>
            <a:pathLst>
              <a:path w="2268935" h="2169669">
                <a:moveTo>
                  <a:pt x="0" y="0"/>
                </a:moveTo>
                <a:lnTo>
                  <a:pt x="2268935" y="0"/>
                </a:lnTo>
                <a:lnTo>
                  <a:pt x="2268935" y="2169669"/>
                </a:lnTo>
                <a:lnTo>
                  <a:pt x="0" y="216966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4449920" y="3379898"/>
            <a:ext cx="4353805" cy="2117311"/>
            <a:chOff x="0" y="0"/>
            <a:chExt cx="5805073" cy="2823082"/>
          </a:xfrm>
        </p:grpSpPr>
        <p:sp>
          <p:nvSpPr>
            <p:cNvPr id="8" name="TextBox 8"/>
            <p:cNvSpPr txBox="1"/>
            <p:nvPr/>
          </p:nvSpPr>
          <p:spPr>
            <a:xfrm>
              <a:off x="0" y="-19050"/>
              <a:ext cx="5805073" cy="5228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49"/>
                </a:lnSpc>
              </a:pPr>
              <a:r>
                <a:rPr lang="en-US" sz="2499" b="1">
                  <a:solidFill>
                    <a:srgbClr val="D8B3DD"/>
                  </a:solidFill>
                  <a:latin typeface="Halant Medium"/>
                  <a:ea typeface="Halant Medium"/>
                  <a:cs typeface="Halant Medium"/>
                  <a:sym typeface="Halant Medium"/>
                </a:rPr>
                <a:t>What it does: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711707"/>
              <a:ext cx="5805073" cy="2111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23850" lvl="1" indent="-161925" algn="l">
                <a:lnSpc>
                  <a:spcPts val="210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1500" spc="-15">
                  <a:solidFill>
                    <a:srgbClr val="E6C5C5"/>
                  </a:solidFill>
                  <a:latin typeface="Assistant"/>
                  <a:ea typeface="Assistant"/>
                  <a:cs typeface="Assistant"/>
                  <a:sym typeface="Assistant"/>
                </a:rPr>
                <a:t>Creates a virtual replica of the entire supply chain.</a:t>
              </a:r>
            </a:p>
            <a:p>
              <a:pPr marL="323850" lvl="1" indent="-161925" algn="l">
                <a:lnSpc>
                  <a:spcPts val="210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1500" spc="-15">
                  <a:solidFill>
                    <a:srgbClr val="E6C5C5"/>
                  </a:solidFill>
                  <a:latin typeface="Assistant"/>
                  <a:ea typeface="Assistant"/>
                  <a:cs typeface="Assistant"/>
                  <a:sym typeface="Assistant"/>
                </a:rPr>
                <a:t>Simulates “what-if” scenarios.</a:t>
              </a:r>
            </a:p>
            <a:p>
              <a:pPr algn="l">
                <a:lnSpc>
                  <a:spcPts val="2100"/>
                </a:lnSpc>
              </a:pPr>
              <a:r>
                <a:rPr lang="en-US" sz="1500" b="1" spc="-15">
                  <a:solidFill>
                    <a:srgbClr val="E6C5C5"/>
                  </a:solidFill>
                  <a:latin typeface="Assistant Bold"/>
                  <a:ea typeface="Assistant Bold"/>
                  <a:cs typeface="Assistant Bold"/>
                  <a:sym typeface="Assistant Bold"/>
                </a:rPr>
                <a:t>Impact:</a:t>
              </a:r>
            </a:p>
            <a:p>
              <a:pPr marL="323850" lvl="1" indent="-161925" algn="l">
                <a:lnSpc>
                  <a:spcPts val="210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1500" spc="-15">
                  <a:solidFill>
                    <a:srgbClr val="E6C5C5"/>
                  </a:solidFill>
                  <a:latin typeface="Assistant"/>
                  <a:ea typeface="Assistant"/>
                  <a:cs typeface="Assistant"/>
                  <a:sym typeface="Assistant"/>
                </a:rPr>
                <a:t>Better decision-making, optimized routes, fast disruption recovery.</a:t>
              </a:r>
            </a:p>
            <a:p>
              <a:pPr algn="l">
                <a:lnSpc>
                  <a:spcPts val="2100"/>
                </a:lnSpc>
                <a:spcBef>
                  <a:spcPct val="0"/>
                </a:spcBef>
              </a:pPr>
              <a:endParaRPr lang="en-US" sz="1500" spc="-15">
                <a:solidFill>
                  <a:srgbClr val="E6C5C5"/>
                </a:solidFill>
                <a:latin typeface="Assistant"/>
                <a:ea typeface="Assistant"/>
                <a:cs typeface="Assistant"/>
                <a:sym typeface="Assistant"/>
              </a:endParaRPr>
            </a:p>
          </p:txBody>
        </p:sp>
      </p:grpSp>
      <p:sp>
        <p:nvSpPr>
          <p:cNvPr id="10" name="Freeform 10"/>
          <p:cNvSpPr/>
          <p:nvPr/>
        </p:nvSpPr>
        <p:spPr>
          <a:xfrm>
            <a:off x="520192" y="396018"/>
            <a:ext cx="1794442" cy="427905"/>
          </a:xfrm>
          <a:custGeom>
            <a:avLst/>
            <a:gdLst/>
            <a:ahLst/>
            <a:cxnLst/>
            <a:rect l="l" t="t" r="r" b="b"/>
            <a:pathLst>
              <a:path w="1794442" h="427905">
                <a:moveTo>
                  <a:pt x="0" y="0"/>
                </a:moveTo>
                <a:lnTo>
                  <a:pt x="1794442" y="0"/>
                </a:lnTo>
                <a:lnTo>
                  <a:pt x="1794442" y="427905"/>
                </a:lnTo>
                <a:lnTo>
                  <a:pt x="0" y="42790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7691703" y="731520"/>
            <a:ext cx="1330377" cy="6832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5309"/>
              </a:lnSpc>
              <a:spcBef>
                <a:spcPct val="0"/>
              </a:spcBef>
            </a:pPr>
            <a:r>
              <a:rPr lang="en-US" sz="4500" b="1" u="none">
                <a:solidFill>
                  <a:srgbClr val="FFFFFF">
                    <a:alpha val="60000"/>
                  </a:srgbClr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D13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801926" y="5549695"/>
            <a:ext cx="1359473" cy="1288100"/>
          </a:xfrm>
          <a:custGeom>
            <a:avLst/>
            <a:gdLst/>
            <a:ahLst/>
            <a:cxnLst/>
            <a:rect l="l" t="t" r="r" b="b"/>
            <a:pathLst>
              <a:path w="1359473" h="1288100">
                <a:moveTo>
                  <a:pt x="0" y="0"/>
                </a:moveTo>
                <a:lnTo>
                  <a:pt x="1359472" y="0"/>
                </a:lnTo>
                <a:lnTo>
                  <a:pt x="1359472" y="1288100"/>
                </a:lnTo>
                <a:lnTo>
                  <a:pt x="0" y="12881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5769519">
            <a:off x="-1291712" y="447267"/>
            <a:ext cx="6142905" cy="5467185"/>
          </a:xfrm>
          <a:custGeom>
            <a:avLst/>
            <a:gdLst/>
            <a:ahLst/>
            <a:cxnLst/>
            <a:rect l="l" t="t" r="r" b="b"/>
            <a:pathLst>
              <a:path w="6142905" h="5467185">
                <a:moveTo>
                  <a:pt x="0" y="0"/>
                </a:moveTo>
                <a:lnTo>
                  <a:pt x="6142904" y="0"/>
                </a:lnTo>
                <a:lnTo>
                  <a:pt x="6142904" y="5467185"/>
                </a:lnTo>
                <a:lnTo>
                  <a:pt x="0" y="54671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619445" y="2912749"/>
            <a:ext cx="3754760" cy="14897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00"/>
              </a:lnSpc>
            </a:pPr>
            <a:r>
              <a:rPr lang="en-US" sz="5000" b="1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Blockchain Traceability</a:t>
            </a:r>
          </a:p>
        </p:txBody>
      </p:sp>
      <p:sp>
        <p:nvSpPr>
          <p:cNvPr id="5" name="Freeform 5"/>
          <p:cNvSpPr/>
          <p:nvPr/>
        </p:nvSpPr>
        <p:spPr>
          <a:xfrm rot="-447366">
            <a:off x="3764739" y="401649"/>
            <a:ext cx="1004265" cy="960328"/>
          </a:xfrm>
          <a:custGeom>
            <a:avLst/>
            <a:gdLst/>
            <a:ahLst/>
            <a:cxnLst/>
            <a:rect l="l" t="t" r="r" b="b"/>
            <a:pathLst>
              <a:path w="1004265" h="960328">
                <a:moveTo>
                  <a:pt x="0" y="0"/>
                </a:moveTo>
                <a:lnTo>
                  <a:pt x="1004265" y="0"/>
                </a:lnTo>
                <a:lnTo>
                  <a:pt x="1004265" y="960328"/>
                </a:lnTo>
                <a:lnTo>
                  <a:pt x="0" y="96032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6286055" y="2314575"/>
            <a:ext cx="3001595" cy="2657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  <a:spcBef>
                <a:spcPct val="0"/>
              </a:spcBef>
            </a:pPr>
            <a:r>
              <a:rPr lang="en-US" sz="1500" b="1" spc="-15">
                <a:solidFill>
                  <a:srgbClr val="FFFFFF"/>
                </a:solidFill>
                <a:latin typeface="Assistant Bold"/>
                <a:ea typeface="Assistant Bold"/>
                <a:cs typeface="Assistant Bold"/>
                <a:sym typeface="Assistant Bold"/>
              </a:rPr>
              <a:t>What it does:</a:t>
            </a:r>
          </a:p>
          <a:p>
            <a:pPr algn="l">
              <a:lnSpc>
                <a:spcPts val="2100"/>
              </a:lnSpc>
              <a:spcBef>
                <a:spcPct val="0"/>
              </a:spcBef>
            </a:pPr>
            <a:endParaRPr lang="en-US" sz="1500" b="1" spc="-15">
              <a:solidFill>
                <a:srgbClr val="FFFFFF"/>
              </a:solidFill>
              <a:latin typeface="Assistant Bold"/>
              <a:ea typeface="Assistant Bold"/>
              <a:cs typeface="Assistant Bold"/>
              <a:sym typeface="Assistant Bold"/>
            </a:endParaRPr>
          </a:p>
          <a:p>
            <a:pPr marL="323850" lvl="1" indent="-161925" algn="l">
              <a:lnSpc>
                <a:spcPts val="2100"/>
              </a:lnSpc>
              <a:spcBef>
                <a:spcPct val="0"/>
              </a:spcBef>
              <a:buFont typeface="Arial"/>
              <a:buChar char="•"/>
            </a:pPr>
            <a:r>
              <a:rPr lang="en-US" sz="1500" spc="-15">
                <a:solidFill>
                  <a:srgbClr val="FFFFFF"/>
                </a:solidFill>
                <a:latin typeface="Assistant"/>
                <a:ea typeface="Assistant"/>
                <a:cs typeface="Assistant"/>
                <a:sym typeface="Assistant"/>
              </a:rPr>
              <a:t>Creates tamper-proof product records.</a:t>
            </a:r>
          </a:p>
          <a:p>
            <a:pPr marL="323850" lvl="1" indent="-161925" algn="l">
              <a:lnSpc>
                <a:spcPts val="2100"/>
              </a:lnSpc>
              <a:spcBef>
                <a:spcPct val="0"/>
              </a:spcBef>
              <a:buFont typeface="Arial"/>
              <a:buChar char="•"/>
            </a:pPr>
            <a:r>
              <a:rPr lang="en-US" sz="1500" spc="-15">
                <a:solidFill>
                  <a:srgbClr val="FFFFFF"/>
                </a:solidFill>
                <a:latin typeface="Assistant"/>
                <a:ea typeface="Assistant"/>
                <a:cs typeface="Assistant"/>
                <a:sym typeface="Assistant"/>
              </a:rPr>
              <a:t>Enables transparent supplier &amp; logistics tracking.</a:t>
            </a:r>
          </a:p>
          <a:p>
            <a:pPr algn="l">
              <a:lnSpc>
                <a:spcPts val="2100"/>
              </a:lnSpc>
            </a:pPr>
            <a:r>
              <a:rPr lang="en-US" sz="1500" b="1" spc="-15">
                <a:solidFill>
                  <a:srgbClr val="FFFFFF"/>
                </a:solidFill>
                <a:latin typeface="Assistant Bold"/>
                <a:ea typeface="Assistant Bold"/>
                <a:cs typeface="Assistant Bold"/>
                <a:sym typeface="Assistant Bold"/>
              </a:rPr>
              <a:t>Impact:</a:t>
            </a:r>
          </a:p>
          <a:p>
            <a:pPr marL="323850" lvl="1" indent="-161925" algn="l">
              <a:lnSpc>
                <a:spcPts val="2100"/>
              </a:lnSpc>
              <a:spcBef>
                <a:spcPct val="0"/>
              </a:spcBef>
              <a:buFont typeface="Arial"/>
              <a:buChar char="•"/>
            </a:pPr>
            <a:r>
              <a:rPr lang="en-US" sz="1500" spc="-15">
                <a:solidFill>
                  <a:srgbClr val="FFFFFF"/>
                </a:solidFill>
                <a:latin typeface="Assistant"/>
                <a:ea typeface="Assistant"/>
                <a:cs typeface="Assistant"/>
                <a:sym typeface="Assistant"/>
              </a:rPr>
              <a:t>Stronger compliance, lower fraud, improved trust across partners.</a:t>
            </a:r>
          </a:p>
          <a:p>
            <a:pPr algn="l">
              <a:lnSpc>
                <a:spcPts val="2100"/>
              </a:lnSpc>
              <a:spcBef>
                <a:spcPct val="0"/>
              </a:spcBef>
            </a:pPr>
            <a:endParaRPr lang="en-US" sz="1500" spc="-15">
              <a:solidFill>
                <a:srgbClr val="FFFFFF"/>
              </a:solidFill>
              <a:latin typeface="Assistant"/>
              <a:ea typeface="Assistant"/>
              <a:cs typeface="Assistant"/>
              <a:sym typeface="Assistant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520192" y="396018"/>
            <a:ext cx="1794442" cy="427905"/>
          </a:xfrm>
          <a:custGeom>
            <a:avLst/>
            <a:gdLst/>
            <a:ahLst/>
            <a:cxnLst/>
            <a:rect l="l" t="t" r="r" b="b"/>
            <a:pathLst>
              <a:path w="1794442" h="427905">
                <a:moveTo>
                  <a:pt x="0" y="0"/>
                </a:moveTo>
                <a:lnTo>
                  <a:pt x="1794442" y="0"/>
                </a:lnTo>
                <a:lnTo>
                  <a:pt x="1794442" y="427905"/>
                </a:lnTo>
                <a:lnTo>
                  <a:pt x="0" y="42790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7691703" y="731520"/>
            <a:ext cx="1330377" cy="6832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5309"/>
              </a:lnSpc>
              <a:spcBef>
                <a:spcPct val="0"/>
              </a:spcBef>
            </a:pPr>
            <a:r>
              <a:rPr lang="en-US" sz="4500" b="1">
                <a:solidFill>
                  <a:srgbClr val="FFFFFF">
                    <a:alpha val="60000"/>
                  </a:srgbClr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D13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232004" y="-544528"/>
            <a:ext cx="5550062" cy="4939555"/>
          </a:xfrm>
          <a:custGeom>
            <a:avLst/>
            <a:gdLst/>
            <a:ahLst/>
            <a:cxnLst/>
            <a:rect l="l" t="t" r="r" b="b"/>
            <a:pathLst>
              <a:path w="5550062" h="4939555">
                <a:moveTo>
                  <a:pt x="0" y="0"/>
                </a:moveTo>
                <a:lnTo>
                  <a:pt x="5550062" y="0"/>
                </a:lnTo>
                <a:lnTo>
                  <a:pt x="5550062" y="4939555"/>
                </a:lnTo>
                <a:lnTo>
                  <a:pt x="0" y="49395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5017281">
            <a:off x="3589663" y="811864"/>
            <a:ext cx="1060123" cy="1004466"/>
          </a:xfrm>
          <a:custGeom>
            <a:avLst/>
            <a:gdLst/>
            <a:ahLst/>
            <a:cxnLst/>
            <a:rect l="l" t="t" r="r" b="b"/>
            <a:pathLst>
              <a:path w="1060123" h="1004466">
                <a:moveTo>
                  <a:pt x="0" y="0"/>
                </a:moveTo>
                <a:lnTo>
                  <a:pt x="1060123" y="0"/>
                </a:lnTo>
                <a:lnTo>
                  <a:pt x="1060123" y="1004466"/>
                </a:lnTo>
                <a:lnTo>
                  <a:pt x="0" y="10044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0567437">
            <a:off x="8175470" y="5527229"/>
            <a:ext cx="2209570" cy="2112901"/>
          </a:xfrm>
          <a:custGeom>
            <a:avLst/>
            <a:gdLst/>
            <a:ahLst/>
            <a:cxnLst/>
            <a:rect l="l" t="t" r="r" b="b"/>
            <a:pathLst>
              <a:path w="2209570" h="2112901">
                <a:moveTo>
                  <a:pt x="0" y="0"/>
                </a:moveTo>
                <a:lnTo>
                  <a:pt x="2209570" y="0"/>
                </a:lnTo>
                <a:lnTo>
                  <a:pt x="2209570" y="2112902"/>
                </a:lnTo>
                <a:lnTo>
                  <a:pt x="0" y="211290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731520" y="984046"/>
            <a:ext cx="4765059" cy="5599634"/>
            <a:chOff x="0" y="0"/>
            <a:chExt cx="6353412" cy="7466178"/>
          </a:xfrm>
        </p:grpSpPr>
        <p:sp>
          <p:nvSpPr>
            <p:cNvPr id="6" name="TextBox 6"/>
            <p:cNvSpPr txBox="1"/>
            <p:nvPr/>
          </p:nvSpPr>
          <p:spPr>
            <a:xfrm>
              <a:off x="0" y="1330406"/>
              <a:ext cx="6353412" cy="29223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900"/>
                </a:lnSpc>
              </a:pPr>
              <a:r>
                <a:rPr lang="en-US" sz="5000" b="1">
                  <a:solidFill>
                    <a:srgbClr val="FFFFFF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Autonomous Supply Chain Platforms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0"/>
              <a:ext cx="1341088" cy="9110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5309"/>
                </a:lnSpc>
                <a:spcBef>
                  <a:spcPct val="0"/>
                </a:spcBef>
              </a:pPr>
              <a:endParaRPr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4643603"/>
              <a:ext cx="6353412" cy="28225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00"/>
                </a:lnSpc>
                <a:spcBef>
                  <a:spcPct val="0"/>
                </a:spcBef>
              </a:pPr>
              <a:r>
                <a:rPr lang="en-US" sz="1500" b="1" spc="-15">
                  <a:solidFill>
                    <a:srgbClr val="FFFFFF"/>
                  </a:solidFill>
                  <a:latin typeface="Assistant Bold"/>
                  <a:ea typeface="Assistant Bold"/>
                  <a:cs typeface="Assistant Bold"/>
                  <a:sym typeface="Assistant Bold"/>
                </a:rPr>
                <a:t>What it does:</a:t>
              </a:r>
            </a:p>
            <a:p>
              <a:pPr algn="l">
                <a:lnSpc>
                  <a:spcPts val="2100"/>
                </a:lnSpc>
                <a:spcBef>
                  <a:spcPct val="0"/>
                </a:spcBef>
              </a:pPr>
              <a:endParaRPr lang="en-US" sz="1500" b="1" spc="-15">
                <a:solidFill>
                  <a:srgbClr val="FFFFFF"/>
                </a:solidFill>
                <a:latin typeface="Assistant Bold"/>
                <a:ea typeface="Assistant Bold"/>
                <a:cs typeface="Assistant Bold"/>
                <a:sym typeface="Assistant Bold"/>
              </a:endParaRPr>
            </a:p>
            <a:p>
              <a:pPr marL="323850" lvl="1" indent="-161925" algn="l">
                <a:lnSpc>
                  <a:spcPts val="210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1500" spc="-15">
                  <a:solidFill>
                    <a:srgbClr val="FFFFFF"/>
                  </a:solidFill>
                  <a:latin typeface="Assistant"/>
                  <a:ea typeface="Assistant"/>
                  <a:cs typeface="Assistant"/>
                  <a:sym typeface="Assistant"/>
                </a:rPr>
                <a:t>Uses AI + automation to manage tasks end-to-end.</a:t>
              </a:r>
            </a:p>
            <a:p>
              <a:pPr marL="323850" lvl="1" indent="-161925" algn="l">
                <a:lnSpc>
                  <a:spcPts val="210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1500" spc="-15">
                  <a:solidFill>
                    <a:srgbClr val="FFFFFF"/>
                  </a:solidFill>
                  <a:latin typeface="Assistant"/>
                  <a:ea typeface="Assistant"/>
                  <a:cs typeface="Assistant"/>
                  <a:sym typeface="Assistant"/>
                </a:rPr>
                <a:t>Self-corrects disruptions without human intervention.</a:t>
              </a:r>
            </a:p>
            <a:p>
              <a:pPr algn="l">
                <a:lnSpc>
                  <a:spcPts val="2100"/>
                </a:lnSpc>
                <a:spcBef>
                  <a:spcPct val="0"/>
                </a:spcBef>
              </a:pPr>
              <a:endParaRPr lang="en-US" sz="1500" spc="-15">
                <a:solidFill>
                  <a:srgbClr val="FFFFFF"/>
                </a:solidFill>
                <a:latin typeface="Assistant"/>
                <a:ea typeface="Assistant"/>
                <a:cs typeface="Assistant"/>
                <a:sym typeface="Assistant"/>
              </a:endParaRPr>
            </a:p>
            <a:p>
              <a:pPr algn="l">
                <a:lnSpc>
                  <a:spcPts val="2100"/>
                </a:lnSpc>
                <a:spcBef>
                  <a:spcPct val="0"/>
                </a:spcBef>
              </a:pPr>
              <a:r>
                <a:rPr lang="en-US" sz="1500" b="1" spc="-15">
                  <a:solidFill>
                    <a:srgbClr val="FFFFFF"/>
                  </a:solidFill>
                  <a:latin typeface="Assistant Bold"/>
                  <a:ea typeface="Assistant Bold"/>
                  <a:cs typeface="Assistant Bold"/>
                  <a:sym typeface="Assistant Bold"/>
                </a:rPr>
                <a:t>Impact:</a:t>
              </a:r>
            </a:p>
            <a:p>
              <a:pPr marL="323850" lvl="1" indent="-161925" algn="l">
                <a:lnSpc>
                  <a:spcPts val="2100"/>
                </a:lnSpc>
                <a:buFont typeface="Arial"/>
                <a:buChar char="•"/>
              </a:pPr>
              <a:r>
                <a:rPr lang="en-US" sz="1500" spc="-15">
                  <a:solidFill>
                    <a:srgbClr val="FFFFFF"/>
                  </a:solidFill>
                  <a:latin typeface="Assistant"/>
                  <a:ea typeface="Assistant"/>
                  <a:cs typeface="Assistant"/>
                  <a:sym typeface="Assistant"/>
                </a:rPr>
                <a:t>Faster cycle times, lower operating costs, 24/7 optimization.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520192" y="396018"/>
            <a:ext cx="1794442" cy="427905"/>
          </a:xfrm>
          <a:custGeom>
            <a:avLst/>
            <a:gdLst/>
            <a:ahLst/>
            <a:cxnLst/>
            <a:rect l="l" t="t" r="r" b="b"/>
            <a:pathLst>
              <a:path w="1794442" h="427905">
                <a:moveTo>
                  <a:pt x="0" y="0"/>
                </a:moveTo>
                <a:lnTo>
                  <a:pt x="1794442" y="0"/>
                </a:lnTo>
                <a:lnTo>
                  <a:pt x="1794442" y="427905"/>
                </a:lnTo>
                <a:lnTo>
                  <a:pt x="0" y="42790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7691703" y="731520"/>
            <a:ext cx="1330377" cy="6832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5309"/>
              </a:lnSpc>
              <a:spcBef>
                <a:spcPct val="0"/>
              </a:spcBef>
            </a:pPr>
            <a:r>
              <a:rPr lang="en-US" sz="4500" b="1">
                <a:solidFill>
                  <a:srgbClr val="FFFFFF">
                    <a:alpha val="60000"/>
                  </a:srgbClr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4367425" cy="7315200"/>
          </a:xfrm>
          <a:custGeom>
            <a:avLst/>
            <a:gdLst/>
            <a:ahLst/>
            <a:cxnLst/>
            <a:rect l="l" t="t" r="r" b="b"/>
            <a:pathLst>
              <a:path w="4367425" h="7315200">
                <a:moveTo>
                  <a:pt x="0" y="0"/>
                </a:moveTo>
                <a:lnTo>
                  <a:pt x="4367425" y="0"/>
                </a:lnTo>
                <a:lnTo>
                  <a:pt x="4367425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3389" r="-2231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5125135" y="731520"/>
            <a:ext cx="3896945" cy="22282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00"/>
              </a:lnSpc>
            </a:pPr>
            <a:r>
              <a:rPr lang="en-US" sz="5000" b="1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What This Means for 2026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984250" y="3638550"/>
            <a:ext cx="3896945" cy="18173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23850" lvl="1" indent="-161925" algn="l">
              <a:lnSpc>
                <a:spcPts val="2099"/>
              </a:lnSpc>
              <a:spcBef>
                <a:spcPct val="0"/>
              </a:spcBef>
              <a:buFont typeface="Arial"/>
              <a:buChar char="•"/>
            </a:pPr>
            <a:r>
              <a:rPr lang="en-US" sz="1499" spc="-14">
                <a:solidFill>
                  <a:srgbClr val="000000"/>
                </a:solidFill>
                <a:latin typeface="Assistant"/>
                <a:ea typeface="Assistant"/>
                <a:cs typeface="Assistant"/>
                <a:sym typeface="Assistant"/>
              </a:rPr>
              <a:t>End-to-end visibility will shift from optional to mandatory.</a:t>
            </a:r>
          </a:p>
          <a:p>
            <a:pPr marL="323850" lvl="1" indent="-161925" algn="l">
              <a:lnSpc>
                <a:spcPts val="2100"/>
              </a:lnSpc>
              <a:spcBef>
                <a:spcPct val="0"/>
              </a:spcBef>
              <a:buFont typeface="Arial"/>
              <a:buChar char="•"/>
            </a:pPr>
            <a:r>
              <a:rPr lang="en-US" sz="1500" spc="-15">
                <a:solidFill>
                  <a:srgbClr val="000000"/>
                </a:solidFill>
                <a:latin typeface="Assistant"/>
                <a:ea typeface="Assistant"/>
                <a:cs typeface="Assistant"/>
                <a:sym typeface="Assistant"/>
              </a:rPr>
              <a:t>Companies adopting these technologies will reduce risks by 40–60%.</a:t>
            </a:r>
          </a:p>
          <a:p>
            <a:pPr marL="323850" lvl="1" indent="-161925" algn="l">
              <a:lnSpc>
                <a:spcPts val="2100"/>
              </a:lnSpc>
              <a:spcBef>
                <a:spcPct val="0"/>
              </a:spcBef>
              <a:buFont typeface="Arial"/>
              <a:buChar char="•"/>
            </a:pPr>
            <a:r>
              <a:rPr lang="en-US" sz="1500" spc="-15">
                <a:solidFill>
                  <a:srgbClr val="000000"/>
                </a:solidFill>
                <a:latin typeface="Assistant"/>
                <a:ea typeface="Assistant"/>
                <a:cs typeface="Assistant"/>
                <a:sym typeface="Assistant"/>
              </a:rPr>
              <a:t>The winners in 2026 will be those who can see sooner, act faster, and optimize continuously.</a:t>
            </a:r>
          </a:p>
          <a:p>
            <a:pPr algn="l">
              <a:lnSpc>
                <a:spcPts val="2099"/>
              </a:lnSpc>
              <a:spcBef>
                <a:spcPct val="0"/>
              </a:spcBef>
            </a:pPr>
            <a:endParaRPr lang="en-US" sz="1500" spc="-15">
              <a:solidFill>
                <a:srgbClr val="000000"/>
              </a:solidFill>
              <a:latin typeface="Assistant"/>
              <a:ea typeface="Assistant"/>
              <a:cs typeface="Assistant"/>
              <a:sym typeface="Assistant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520192" y="396018"/>
            <a:ext cx="1794442" cy="427905"/>
          </a:xfrm>
          <a:custGeom>
            <a:avLst/>
            <a:gdLst/>
            <a:ahLst/>
            <a:cxnLst/>
            <a:rect l="l" t="t" r="r" b="b"/>
            <a:pathLst>
              <a:path w="1794442" h="427905">
                <a:moveTo>
                  <a:pt x="0" y="0"/>
                </a:moveTo>
                <a:lnTo>
                  <a:pt x="1794442" y="0"/>
                </a:lnTo>
                <a:lnTo>
                  <a:pt x="1794442" y="427905"/>
                </a:lnTo>
                <a:lnTo>
                  <a:pt x="0" y="42790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7691703" y="731520"/>
            <a:ext cx="1330377" cy="678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5309"/>
              </a:lnSpc>
              <a:spcBef>
                <a:spcPct val="0"/>
              </a:spcBef>
            </a:pPr>
            <a:r>
              <a:rPr lang="en-US" sz="4500" b="1">
                <a:solidFill>
                  <a:srgbClr val="A50C7B">
                    <a:alpha val="60000"/>
                  </a:srgbClr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D13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3637280" cy="7315200"/>
            <a:chOff x="0" y="0"/>
            <a:chExt cx="4849707" cy="9753600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16872" r="16872"/>
            <a:stretch>
              <a:fillRect/>
            </a:stretch>
          </p:blipFill>
          <p:spPr>
            <a:xfrm>
              <a:off x="0" y="0"/>
              <a:ext cx="4849707" cy="4876800"/>
            </a:xfrm>
            <a:prstGeom prst="rect">
              <a:avLst/>
            </a:prstGeom>
          </p:spPr>
        </p:pic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/>
            <a:srcRect l="5500" t="-279" r="5500" b="-279"/>
            <a:stretch>
              <a:fillRect/>
            </a:stretch>
          </p:blipFill>
          <p:spPr>
            <a:xfrm>
              <a:off x="0" y="4876800"/>
              <a:ext cx="4849707" cy="4876800"/>
            </a:xfrm>
            <a:prstGeom prst="rect">
              <a:avLst/>
            </a:prstGeom>
          </p:spPr>
        </p:pic>
      </p:grpSp>
      <p:sp>
        <p:nvSpPr>
          <p:cNvPr id="5" name="TextBox 5"/>
          <p:cNvSpPr txBox="1"/>
          <p:nvPr/>
        </p:nvSpPr>
        <p:spPr>
          <a:xfrm>
            <a:off x="4362702" y="947125"/>
            <a:ext cx="4659378" cy="751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00"/>
              </a:lnSpc>
            </a:pPr>
            <a:r>
              <a:rPr lang="en-US" sz="5000" b="1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Contact Us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6663187" y="5081672"/>
            <a:ext cx="2930224" cy="1267354"/>
            <a:chOff x="0" y="0"/>
            <a:chExt cx="3906965" cy="1689805"/>
          </a:xfrm>
        </p:grpSpPr>
        <p:sp>
          <p:nvSpPr>
            <p:cNvPr id="7" name="TextBox 7"/>
            <p:cNvSpPr txBox="1"/>
            <p:nvPr/>
          </p:nvSpPr>
          <p:spPr>
            <a:xfrm>
              <a:off x="0" y="1249538"/>
              <a:ext cx="3906965" cy="4402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799"/>
                </a:lnSpc>
                <a:spcBef>
                  <a:spcPct val="0"/>
                </a:spcBef>
              </a:pPr>
              <a:r>
                <a:rPr lang="en-US" sz="1999" spc="-19" dirty="0">
                  <a:solidFill>
                    <a:srgbClr val="26D422"/>
                  </a:solidFill>
                  <a:latin typeface="Assistant"/>
                  <a:ea typeface="Assistant"/>
                  <a:cs typeface="Assistant"/>
                  <a:sym typeface="Assistant"/>
                </a:rPr>
                <a:t>hello</a:t>
              </a:r>
              <a:r>
                <a:rPr lang="en-US" sz="1999" spc="-19" dirty="0">
                  <a:solidFill>
                    <a:srgbClr val="FFFFFF"/>
                  </a:solidFill>
                  <a:latin typeface="Assistant"/>
                  <a:ea typeface="Assistant"/>
                  <a:cs typeface="Assistant"/>
                  <a:sym typeface="Assistant"/>
                </a:rPr>
                <a:t>@</a:t>
              </a:r>
              <a:r>
                <a:rPr lang="en-US" sz="1999" spc="-19" dirty="0">
                  <a:solidFill>
                    <a:srgbClr val="CF5959"/>
                  </a:solidFill>
                  <a:latin typeface="Assistant"/>
                  <a:ea typeface="Assistant"/>
                  <a:cs typeface="Assistant"/>
                  <a:sym typeface="Assistant"/>
                </a:rPr>
                <a:t>dragon</a:t>
              </a:r>
              <a:r>
                <a:rPr lang="en-US" sz="1999" spc="-19" dirty="0">
                  <a:solidFill>
                    <a:srgbClr val="FFFFFF"/>
                  </a:solidFill>
                  <a:latin typeface="Assistant"/>
                  <a:ea typeface="Assistant"/>
                  <a:cs typeface="Assistant"/>
                  <a:sym typeface="Assistant"/>
                </a:rPr>
                <a:t>sourcing.com</a:t>
              </a:r>
              <a:endParaRPr lang="en-US" sz="1999" spc="-19" dirty="0">
                <a:solidFill>
                  <a:srgbClr val="FFFFFF"/>
                </a:solidFill>
                <a:latin typeface="Assistant"/>
                <a:ea typeface="Assistant"/>
                <a:cs typeface="Assistant"/>
                <a:sym typeface="Assistant"/>
                <a:hlinkClick r:id="rId4" tooltip="mailto:hello@dragonsourcing.com"/>
              </a:endParaRP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9525"/>
              <a:ext cx="3906965" cy="8429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4984"/>
                </a:lnSpc>
                <a:spcBef>
                  <a:spcPct val="0"/>
                </a:spcBef>
              </a:pPr>
              <a:r>
                <a:rPr lang="en-US" sz="4223" b="1">
                  <a:solidFill>
                    <a:srgbClr val="FFFFFF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02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3920742" y="5107588"/>
            <a:ext cx="2567173" cy="1269677"/>
            <a:chOff x="0" y="0"/>
            <a:chExt cx="3422897" cy="1692903"/>
          </a:xfrm>
        </p:grpSpPr>
        <p:sp>
          <p:nvSpPr>
            <p:cNvPr id="10" name="TextBox 10"/>
            <p:cNvSpPr txBox="1"/>
            <p:nvPr/>
          </p:nvSpPr>
          <p:spPr>
            <a:xfrm>
              <a:off x="0" y="1196356"/>
              <a:ext cx="3422897" cy="4965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79"/>
                </a:lnSpc>
                <a:spcBef>
                  <a:spcPct val="0"/>
                </a:spcBef>
              </a:pPr>
              <a:r>
                <a:rPr lang="en-US" sz="2199" spc="-21" dirty="0">
                  <a:solidFill>
                    <a:srgbClr val="EF6B6B"/>
                  </a:solidFill>
                  <a:latin typeface="Assistant"/>
                  <a:ea typeface="Assistant"/>
                  <a:cs typeface="Assistant"/>
                  <a:sym typeface="Assistant"/>
                </a:rPr>
                <a:t>Dragon</a:t>
              </a:r>
              <a:r>
                <a:rPr lang="en-US" sz="2199" spc="-21" dirty="0">
                  <a:solidFill>
                    <a:srgbClr val="FFFFFF"/>
                  </a:solidFill>
                  <a:latin typeface="Assistant"/>
                  <a:ea typeface="Assistant"/>
                  <a:cs typeface="Assistant"/>
                  <a:sym typeface="Assistant"/>
                </a:rPr>
                <a:t>Sourcing.com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0"/>
              <a:ext cx="3422897" cy="7993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4720"/>
                </a:lnSpc>
                <a:spcBef>
                  <a:spcPct val="0"/>
                </a:spcBef>
              </a:pPr>
              <a:r>
                <a:rPr lang="en-US" sz="4000" b="1">
                  <a:solidFill>
                    <a:srgbClr val="FFFFFF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01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520192" y="396018"/>
            <a:ext cx="1794442" cy="427905"/>
          </a:xfrm>
          <a:custGeom>
            <a:avLst/>
            <a:gdLst/>
            <a:ahLst/>
            <a:cxnLst/>
            <a:rect l="l" t="t" r="r" b="b"/>
            <a:pathLst>
              <a:path w="1794442" h="427905">
                <a:moveTo>
                  <a:pt x="0" y="0"/>
                </a:moveTo>
                <a:lnTo>
                  <a:pt x="1794442" y="0"/>
                </a:lnTo>
                <a:lnTo>
                  <a:pt x="1794442" y="427905"/>
                </a:lnTo>
                <a:lnTo>
                  <a:pt x="0" y="42790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7691703" y="731520"/>
            <a:ext cx="1330377" cy="6832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5309"/>
              </a:lnSpc>
              <a:spcBef>
                <a:spcPct val="0"/>
              </a:spcBef>
            </a:pPr>
            <a:r>
              <a:rPr lang="en-US" sz="4500" b="1">
                <a:solidFill>
                  <a:srgbClr val="FFFFFF">
                    <a:alpha val="60000"/>
                  </a:srgbClr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09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298</Words>
  <Application>Microsoft Office PowerPoint</Application>
  <PresentationFormat>Custom</PresentationFormat>
  <Paragraphs>58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Halant Medium</vt:lpstr>
      <vt:lpstr>Calibri</vt:lpstr>
      <vt:lpstr>HK Grotesk Bold</vt:lpstr>
      <vt:lpstr>Assistant Bold</vt:lpstr>
      <vt:lpstr>Assistant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PPT-DS-11-12-2025</dc:title>
  <cp:lastModifiedBy>Debdulal Das</cp:lastModifiedBy>
  <cp:revision>3</cp:revision>
  <dcterms:created xsi:type="dcterms:W3CDTF">2006-08-16T00:00:00Z</dcterms:created>
  <dcterms:modified xsi:type="dcterms:W3CDTF">2025-12-11T07:36:33Z</dcterms:modified>
  <dc:identifier>DAG7LFugfxE</dc:identifier>
</cp:coreProperties>
</file>